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41" r:id="rId2"/>
    <p:sldId id="344" r:id="rId3"/>
    <p:sldId id="346" r:id="rId4"/>
    <p:sldId id="348" r:id="rId5"/>
    <p:sldId id="347" r:id="rId6"/>
    <p:sldId id="350" r:id="rId7"/>
    <p:sldId id="351" r:id="rId8"/>
    <p:sldId id="338" r:id="rId9"/>
    <p:sldId id="335" r:id="rId10"/>
    <p:sldId id="342" r:id="rId11"/>
    <p:sldId id="343" r:id="rId12"/>
    <p:sldId id="345" r:id="rId13"/>
    <p:sldId id="352" r:id="rId14"/>
    <p:sldId id="353" r:id="rId15"/>
    <p:sldId id="340" r:id="rId16"/>
    <p:sldId id="336" r:id="rId17"/>
    <p:sldId id="271" r:id="rId18"/>
    <p:sldId id="333" r:id="rId19"/>
    <p:sldId id="334" r:id="rId20"/>
    <p:sldId id="339" r:id="rId21"/>
    <p:sldId id="290" r:id="rId22"/>
    <p:sldId id="291" r:id="rId23"/>
    <p:sldId id="292" r:id="rId24"/>
    <p:sldId id="258" r:id="rId25"/>
    <p:sldId id="263" r:id="rId26"/>
    <p:sldId id="354" r:id="rId27"/>
    <p:sldId id="355" r:id="rId28"/>
    <p:sldId id="356" r:id="rId29"/>
    <p:sldId id="357" r:id="rId30"/>
    <p:sldId id="358" r:id="rId31"/>
    <p:sldId id="311" r:id="rId32"/>
    <p:sldId id="359" r:id="rId33"/>
    <p:sldId id="360" r:id="rId34"/>
    <p:sldId id="313" r:id="rId35"/>
    <p:sldId id="332" r:id="rId36"/>
    <p:sldId id="323" r:id="rId37"/>
    <p:sldId id="324" r:id="rId38"/>
    <p:sldId id="325" r:id="rId39"/>
    <p:sldId id="326" r:id="rId40"/>
    <p:sldId id="327" r:id="rId41"/>
    <p:sldId id="328" r:id="rId42"/>
    <p:sldId id="330" r:id="rId43"/>
    <p:sldId id="361" r:id="rId44"/>
    <p:sldId id="362" r:id="rId45"/>
    <p:sldId id="322" r:id="rId46"/>
  </p:sldIdLst>
  <p:sldSz cx="9144000" cy="6858000" type="screen4x3"/>
  <p:notesSz cx="7010400" cy="9296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29" autoAdjust="0"/>
  </p:normalViewPr>
  <p:slideViewPr>
    <p:cSldViewPr>
      <p:cViewPr varScale="1">
        <p:scale>
          <a:sx n="58" d="100"/>
          <a:sy n="58" d="100"/>
        </p:scale>
        <p:origin x="166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7E9EE2F-A3F2-430A-8B4A-26CA73D1D33C}" type="datetimeFigureOut">
              <a:rPr lang="fr-CA" smtClean="0"/>
              <a:t>2022-01-24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D255432-4137-49E4-BFFE-AC89977CF50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2993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in="-121" max="959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14T13:53:49.2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15487 9648 0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23B531-8B8D-4E3C-B091-DD6477701128}" type="datetimeFigureOut">
              <a:rPr lang="fr-CA" smtClean="0"/>
              <a:t>2022-01-24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F43BDCD-9E9C-4865-B0ED-D3EDD201620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6564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Banques de données et serveurs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6135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6546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dirty="0"/>
              <a:t>L</a:t>
            </a:r>
            <a:r>
              <a:rPr lang="fr-CA" dirty="0"/>
              <a:t>oi </a:t>
            </a:r>
            <a:r>
              <a:rPr lang="fr-CA" b="1" dirty="0"/>
              <a:t>R</a:t>
            </a:r>
            <a:r>
              <a:rPr lang="fr-CA" dirty="0"/>
              <a:t>èglementant certaines </a:t>
            </a:r>
            <a:r>
              <a:rPr lang="fr-CA" b="1" dirty="0"/>
              <a:t>D</a:t>
            </a:r>
            <a:r>
              <a:rPr lang="fr-CA" dirty="0"/>
              <a:t>rogues et autres </a:t>
            </a:r>
            <a:r>
              <a:rPr lang="fr-CA" b="1" dirty="0"/>
              <a:t>S</a:t>
            </a:r>
            <a:r>
              <a:rPr lang="fr-CA" dirty="0"/>
              <a:t>ubstances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8205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145 3b   Ne s’est pas présenté à la cour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7464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249 Conduite dangereuse</a:t>
            </a:r>
          </a:p>
          <a:p>
            <a:r>
              <a:rPr lang="fr-CA" dirty="0"/>
              <a:t>Prochaine diapo    FPS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6065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667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Quand une police vous intercepte…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7977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Prochaine diapo ; communication radio WT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47921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8B77F64-BBCC-41D9-B485-4899F89A2275}" type="slidenum">
              <a:rPr lang="fr-CA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fr-CA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1330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Créé pour ensuite faire une capture d’écran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8785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Liaison vers « C’est fait comment ? Et on y retrouve quoi ?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9308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DACOR : Dossiers administratif correctionnel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42634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20845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3BDCD-9E9C-4865-B0ED-D3EDD2016201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0293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27EB9-189E-457E-B021-26FD3E8B0CEB}" type="datetimeFigureOut">
              <a:rPr lang="fr-CA" smtClean="0"/>
              <a:pPr/>
              <a:t>2022-01-24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4663B-DCB2-490E-BC63-AE35E4607194}" type="slidenum">
              <a:rPr lang="fr-CA" smtClean="0"/>
              <a:pPr/>
              <a:t>‹N°›</a:t>
            </a:fld>
            <a:endParaRPr lang="fr-C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11" Type="http://schemas.openxmlformats.org/officeDocument/2006/relationships/image" Target="../media/image28.jpeg"/><Relationship Id="rId5" Type="http://schemas.openxmlformats.org/officeDocument/2006/relationships/image" Target="../media/image24.png"/><Relationship Id="rId10" Type="http://schemas.openxmlformats.org/officeDocument/2006/relationships/image" Target="../media/image27.jpeg"/><Relationship Id="rId4" Type="http://schemas.openxmlformats.org/officeDocument/2006/relationships/image" Target="../media/image23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png"/><Relationship Id="rId11" Type="http://schemas.openxmlformats.org/officeDocument/2006/relationships/image" Target="../media/image28.jpeg"/><Relationship Id="rId5" Type="http://schemas.openxmlformats.org/officeDocument/2006/relationships/image" Target="../media/image24.png"/><Relationship Id="rId10" Type="http://schemas.openxmlformats.org/officeDocument/2006/relationships/image" Target="../media/image27.jpeg"/><Relationship Id="rId4" Type="http://schemas.openxmlformats.org/officeDocument/2006/relationships/image" Target="../media/image23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31B6CE1-54B1-4DF5-9BBB-510BE4400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52" y="2130425"/>
            <a:ext cx="9036496" cy="1470025"/>
          </a:xfrm>
        </p:spPr>
        <p:txBody>
          <a:bodyPr>
            <a:noAutofit/>
          </a:bodyPr>
          <a:lstStyle/>
          <a:p>
            <a:r>
              <a:rPr lang="fr-CA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la recherche d’un outil !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7AC14A14-C57C-4BDE-96E4-809B1BD27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596" y="3886200"/>
            <a:ext cx="6872808" cy="1752600"/>
          </a:xfrm>
        </p:spPr>
        <p:txBody>
          <a:bodyPr/>
          <a:lstStyle/>
          <a:p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que nos simulations se rapprochent encore plus de la réalité !</a:t>
            </a:r>
          </a:p>
        </p:txBody>
      </p:sp>
      <p:pic>
        <p:nvPicPr>
          <p:cNvPr id="6" name="Picture 2" descr="http://intranet.cmaisonneuve.qc.ca/images/LogoCM/print/Logo-CM_CMYK_6X2.34_300dpi.jpg">
            <a:extLst>
              <a:ext uri="{FF2B5EF4-FFF2-40B4-BE49-F238E27FC236}">
                <a16:creationId xmlns:a16="http://schemas.microsoft.com/office/drawing/2014/main" id="{57F3DBD7-4BA9-4EF1-8809-9EAD307AB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060" y="332656"/>
            <a:ext cx="3491880" cy="13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32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4B3701-AAC2-4548-BCDC-51DD7A72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6" y="1124744"/>
            <a:ext cx="8188569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9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8B4905-A2F4-4312-89B8-680171130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591"/>
          <a:stretch/>
        </p:blipFill>
        <p:spPr>
          <a:xfrm>
            <a:off x="853505" y="277990"/>
            <a:ext cx="7436990" cy="63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7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A8EA3CB-479D-4943-BF33-71685937B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8707"/>
            <a:ext cx="7956884" cy="5304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AF84A06F-73C2-46E0-BFF5-C59FCB616054}"/>
                  </a:ext>
                </a:extLst>
              </p14:cNvPr>
              <p14:cNvContentPartPr/>
              <p14:nvPr/>
            </p14:nvContentPartPr>
            <p14:xfrm>
              <a:off x="5575320" y="3473280"/>
              <a:ext cx="360" cy="36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AF84A06F-73C2-46E0-BFF5-C59FCB6160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9480" y="340992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7686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Police de Granby: le comité sur la réalité policière suggère un transfert à  la SQ - Le Granby Express">
            <a:extLst>
              <a:ext uri="{FF2B5EF4-FFF2-40B4-BE49-F238E27FC236}">
                <a16:creationId xmlns:a16="http://schemas.microsoft.com/office/drawing/2014/main" id="{263A0329-F955-4414-B82B-F5A15A991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"/>
            <a:ext cx="91440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50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Équipe équestre - Sûreté du Québec">
            <a:extLst>
              <a:ext uri="{FF2B5EF4-FFF2-40B4-BE49-F238E27FC236}">
                <a16:creationId xmlns:a16="http://schemas.microsoft.com/office/drawing/2014/main" id="{8E86E93B-8BF9-43B3-8E7B-124C114D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96" y="-29818"/>
            <a:ext cx="6444208" cy="338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es policiers à vélo sillonnent le territoire | Chambly Express">
            <a:extLst>
              <a:ext uri="{FF2B5EF4-FFF2-40B4-BE49-F238E27FC236}">
                <a16:creationId xmlns:a16="http://schemas.microsoft.com/office/drawing/2014/main" id="{4DC771D0-2CF5-4EAB-AC38-D9B1B22AA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91" y="3362546"/>
            <a:ext cx="4499809" cy="301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Les policiers patrouillent aussi sur le fleuve - La Relève">
            <a:extLst>
              <a:ext uri="{FF2B5EF4-FFF2-40B4-BE49-F238E27FC236}">
                <a16:creationId xmlns:a16="http://schemas.microsoft.com/office/drawing/2014/main" id="{1971B5BB-FB71-414F-A262-4EF8B93C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2546"/>
            <a:ext cx="4660605" cy="349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112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Un policier tient un talkie-walkie dans les marches à l'entrée d'une école.">
            <a:extLst>
              <a:ext uri="{FF2B5EF4-FFF2-40B4-BE49-F238E27FC236}">
                <a16:creationId xmlns:a16="http://schemas.microsoft.com/office/drawing/2014/main" id="{21936C4B-08C1-41B0-A4E6-6D09A0C2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2488"/>
            <a:ext cx="91440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40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E2E790-B600-4E56-9EEA-8455DD793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73"/>
            <a:ext cx="9144000" cy="60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4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5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857250" y="332656"/>
            <a:ext cx="7406640" cy="135636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CA" b="1" dirty="0">
                <a:solidFill>
                  <a:schemeClr val="tx1"/>
                </a:solidFill>
              </a:rPr>
              <a:t>Salle de simulation</a:t>
            </a:r>
          </a:p>
        </p:txBody>
      </p:sp>
      <p:pic>
        <p:nvPicPr>
          <p:cNvPr id="15" name="Image 14" descr="Une image contenant intérieur, évier, miroir, table&#10;&#10;Description générée automatiquement">
            <a:extLst>
              <a:ext uri="{FF2B5EF4-FFF2-40B4-BE49-F238E27FC236}">
                <a16:creationId xmlns:a16="http://schemas.microsoft.com/office/drawing/2014/main" id="{16FFEC1F-BBCC-4413-AD8C-0AC998983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2" r="21040" b="-5"/>
          <a:stretch/>
        </p:blipFill>
        <p:spPr>
          <a:xfrm>
            <a:off x="2384484" y="1689016"/>
            <a:ext cx="4375033" cy="477062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964C263-F337-4BAF-9E87-2C3712313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9" t="6950" r="29919" b="20601"/>
          <a:stretch/>
        </p:blipFill>
        <p:spPr>
          <a:xfrm>
            <a:off x="2794752" y="44624"/>
            <a:ext cx="3554496" cy="6812784"/>
          </a:xfrm>
          <a:prstGeom prst="rect">
            <a:avLst/>
          </a:prstGeom>
        </p:spPr>
      </p:pic>
      <p:pic>
        <p:nvPicPr>
          <p:cNvPr id="1026" name="Picture 2" descr="http://intranet.cmaisonneuve.qc.ca/images/LogoCM/print/Logo-CM_CMYK_6X2.34_300dpi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r="5080"/>
          <a:stretch/>
        </p:blipFill>
        <p:spPr bwMode="auto">
          <a:xfrm>
            <a:off x="3183868" y="932467"/>
            <a:ext cx="2776264" cy="11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A120E9A-AEAE-4399-8CE1-49CF181E7C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68" y="1973109"/>
            <a:ext cx="2776265" cy="277840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CF46DE8-326F-4262-8EC6-148175DFE196}"/>
              </a:ext>
            </a:extLst>
          </p:cNvPr>
          <p:cNvSpPr txBox="1"/>
          <p:nvPr/>
        </p:nvSpPr>
        <p:spPr>
          <a:xfrm>
            <a:off x="3170929" y="4732817"/>
            <a:ext cx="2789203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chemeClr val="bg2">
                    <a:lumMod val="75000"/>
                  </a:schemeClr>
                </a:solidFill>
              </a:rPr>
              <a:t>Centre de Renseignement</a:t>
            </a:r>
          </a:p>
          <a:p>
            <a:pPr algn="ctr"/>
            <a:r>
              <a:rPr lang="fr-CA" b="1" dirty="0">
                <a:solidFill>
                  <a:schemeClr val="bg2">
                    <a:lumMod val="75000"/>
                  </a:schemeClr>
                </a:solidFill>
              </a:rPr>
              <a:t>Techniques Policières</a:t>
            </a:r>
          </a:p>
        </p:txBody>
      </p:sp>
    </p:spTree>
    <p:extLst>
      <p:ext uri="{BB962C8B-B14F-4D97-AF65-F5344CB8AC3E}">
        <p14:creationId xmlns:p14="http://schemas.microsoft.com/office/powerpoint/2010/main" val="3254546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F85567E-A370-4F7F-8C29-618FA4A91D99}"/>
              </a:ext>
            </a:extLst>
          </p:cNvPr>
          <p:cNvSpPr/>
          <p:nvPr/>
        </p:nvSpPr>
        <p:spPr>
          <a:xfrm>
            <a:off x="323528" y="1340766"/>
            <a:ext cx="2664296" cy="792089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bg2">
                    <a:lumMod val="75000"/>
                  </a:schemeClr>
                </a:solidFill>
              </a:rPr>
              <a:t>Est-il recherché ?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D0BD4B3-F059-46A8-9681-E165C10925D7}"/>
              </a:ext>
            </a:extLst>
          </p:cNvPr>
          <p:cNvSpPr/>
          <p:nvPr/>
        </p:nvSpPr>
        <p:spPr>
          <a:xfrm>
            <a:off x="323528" y="2420888"/>
            <a:ext cx="2664296" cy="100811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bg2">
                    <a:lumMod val="75000"/>
                  </a:schemeClr>
                </a:solidFill>
              </a:rPr>
              <a:t>A-t-il un dossier</a:t>
            </a:r>
          </a:p>
          <a:p>
            <a:pPr algn="ctr"/>
            <a:r>
              <a:rPr lang="fr-CA" sz="2000" dirty="0">
                <a:solidFill>
                  <a:schemeClr val="bg2">
                    <a:lumMod val="75000"/>
                  </a:schemeClr>
                </a:solidFill>
              </a:rPr>
              <a:t>criminel ?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D1B1014-1F0F-4AD8-A0D1-7903757AE8C6}"/>
              </a:ext>
            </a:extLst>
          </p:cNvPr>
          <p:cNvSpPr/>
          <p:nvPr/>
        </p:nvSpPr>
        <p:spPr>
          <a:xfrm>
            <a:off x="6156176" y="1412776"/>
            <a:ext cx="2664296" cy="100811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bg2">
                    <a:lumMod val="75000"/>
                  </a:schemeClr>
                </a:solidFill>
              </a:rPr>
              <a:t>A-t-il un permis de conduire valide ?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C58E2A6-C7E9-4BE1-B7AC-6AA57AA4609C}"/>
              </a:ext>
            </a:extLst>
          </p:cNvPr>
          <p:cNvSpPr/>
          <p:nvPr/>
        </p:nvSpPr>
        <p:spPr>
          <a:xfrm>
            <a:off x="6156176" y="2708920"/>
            <a:ext cx="2664296" cy="1296144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bg2">
                    <a:lumMod val="75000"/>
                  </a:schemeClr>
                </a:solidFill>
              </a:rPr>
              <a:t>L’immatriculation du véhicule</a:t>
            </a:r>
          </a:p>
          <a:p>
            <a:pPr algn="ctr"/>
            <a:r>
              <a:rPr lang="fr-CA" sz="2000" dirty="0">
                <a:solidFill>
                  <a:schemeClr val="bg2">
                    <a:lumMod val="75000"/>
                  </a:schemeClr>
                </a:solidFill>
              </a:rPr>
              <a:t>est-elle valide ?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4F980F9-939F-4F8A-9D63-28A631F447E0}"/>
              </a:ext>
            </a:extLst>
          </p:cNvPr>
          <p:cNvSpPr/>
          <p:nvPr/>
        </p:nvSpPr>
        <p:spPr>
          <a:xfrm>
            <a:off x="6156176" y="4365104"/>
            <a:ext cx="2664296" cy="100811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bg2">
                    <a:lumMod val="75000"/>
                  </a:schemeClr>
                </a:solidFill>
              </a:rPr>
              <a:t>La voiture, est-elle volée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E75F60B-5A3E-4C13-88B3-C853E8F144BC}"/>
              </a:ext>
            </a:extLst>
          </p:cNvPr>
          <p:cNvSpPr/>
          <p:nvPr/>
        </p:nvSpPr>
        <p:spPr>
          <a:xfrm>
            <a:off x="323528" y="3717032"/>
            <a:ext cx="2664296" cy="100811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bg2">
                    <a:lumMod val="75000"/>
                  </a:schemeClr>
                </a:solidFill>
              </a:rPr>
              <a:t>Cet ordinateur,</a:t>
            </a:r>
          </a:p>
          <a:p>
            <a:pPr algn="ctr"/>
            <a:r>
              <a:rPr lang="fr-CA" sz="2000" dirty="0">
                <a:solidFill>
                  <a:schemeClr val="bg2">
                    <a:lumMod val="75000"/>
                  </a:schemeClr>
                </a:solidFill>
              </a:rPr>
              <a:t>est-il volé ?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4210BD5-E3EC-47D3-8EBE-1F3C35661403}"/>
              </a:ext>
            </a:extLst>
          </p:cNvPr>
          <p:cNvSpPr/>
          <p:nvPr/>
        </p:nvSpPr>
        <p:spPr>
          <a:xfrm>
            <a:off x="337175" y="5013176"/>
            <a:ext cx="2664296" cy="100811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bg2">
                    <a:lumMod val="75000"/>
                  </a:schemeClr>
                </a:solidFill>
              </a:rPr>
              <a:t>Cette arme à feu appartient à qui ?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804F562-0CC3-4C6F-AFAD-C66A1B0CFA3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987824" y="1736810"/>
            <a:ext cx="47610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7F9D772-9333-4610-964B-CEDABBF14221}"/>
              </a:ext>
            </a:extLst>
          </p:cNvPr>
          <p:cNvCxnSpPr/>
          <p:nvPr/>
        </p:nvCxnSpPr>
        <p:spPr>
          <a:xfrm>
            <a:off x="2987824" y="2924944"/>
            <a:ext cx="4761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8BD7E4A-0003-40C5-AEB4-2588016C8F5D}"/>
              </a:ext>
            </a:extLst>
          </p:cNvPr>
          <p:cNvCxnSpPr/>
          <p:nvPr/>
        </p:nvCxnSpPr>
        <p:spPr>
          <a:xfrm>
            <a:off x="2987824" y="4221088"/>
            <a:ext cx="4761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499429A-A84B-4590-A451-601C54639B4C}"/>
              </a:ext>
            </a:extLst>
          </p:cNvPr>
          <p:cNvCxnSpPr/>
          <p:nvPr/>
        </p:nvCxnSpPr>
        <p:spPr>
          <a:xfrm>
            <a:off x="2987824" y="5517232"/>
            <a:ext cx="4761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A81A639-8A4D-41F7-A19B-4CADB7464EDD}"/>
              </a:ext>
            </a:extLst>
          </p:cNvPr>
          <p:cNvCxnSpPr/>
          <p:nvPr/>
        </p:nvCxnSpPr>
        <p:spPr>
          <a:xfrm>
            <a:off x="5680068" y="4869160"/>
            <a:ext cx="4761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15E79A3-251B-445C-BDAE-F6E93BFC4F79}"/>
              </a:ext>
            </a:extLst>
          </p:cNvPr>
          <p:cNvCxnSpPr/>
          <p:nvPr/>
        </p:nvCxnSpPr>
        <p:spPr>
          <a:xfrm>
            <a:off x="5680068" y="3356992"/>
            <a:ext cx="4761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6CE9F02-AA17-418F-BF2C-CA578FC90731}"/>
              </a:ext>
            </a:extLst>
          </p:cNvPr>
          <p:cNvCxnSpPr/>
          <p:nvPr/>
        </p:nvCxnSpPr>
        <p:spPr>
          <a:xfrm>
            <a:off x="5680068" y="1916832"/>
            <a:ext cx="4761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8317D947-8527-4239-BCCA-EF3E6212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890" y="1298433"/>
            <a:ext cx="2476220" cy="47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95884-4428-48D6-89FB-18E992A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Le contexte du travail policier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0FF651-BE65-4BB8-AAF0-566494A7F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56" y="1600200"/>
            <a:ext cx="8507288" cy="4525963"/>
          </a:xfrm>
        </p:spPr>
        <p:txBody>
          <a:bodyPr>
            <a:normAutofit/>
          </a:bodyPr>
          <a:lstStyle/>
          <a:p>
            <a:r>
              <a:rPr lang="fr-CA" dirty="0"/>
              <a:t>L’identification des gens auprès de qui les policiers interviennent</a:t>
            </a:r>
          </a:p>
          <a:p>
            <a:r>
              <a:rPr lang="fr-CA" dirty="0"/>
              <a:t>Vérifier :</a:t>
            </a:r>
          </a:p>
          <a:p>
            <a:pPr lvl="1"/>
            <a:r>
              <a:rPr lang="fr-CA" dirty="0"/>
              <a:t>Leur statut légal par rapport à la différentes lois et règlements ?</a:t>
            </a:r>
          </a:p>
          <a:p>
            <a:pPr lvl="1"/>
            <a:r>
              <a:rPr lang="fr-CA" dirty="0"/>
              <a:t>Sont-ils d’intérêt pour la police ?</a:t>
            </a:r>
          </a:p>
        </p:txBody>
      </p:sp>
    </p:spTree>
    <p:extLst>
      <p:ext uri="{BB962C8B-B14F-4D97-AF65-F5344CB8AC3E}">
        <p14:creationId xmlns:p14="http://schemas.microsoft.com/office/powerpoint/2010/main" val="272799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B0022E-B5DA-473F-BC5D-B1ED94725F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8" y="692696"/>
            <a:ext cx="821096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7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0" descr="https://upload.wikimedia.org/wikipedia/commons/thumb/e/e2/Flag_of_the_United_States_%28Pantone%29.svg/langfr-225px-Flag_of_the_United_States_%28Pantone%29.svg.png">
            <a:extLst>
              <a:ext uri="{FF2B5EF4-FFF2-40B4-BE49-F238E27FC236}">
                <a16:creationId xmlns:a16="http://schemas.microsoft.com/office/drawing/2014/main" id="{61D50EC2-A589-4B27-B033-8293964C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73" y="3756593"/>
            <a:ext cx="1022993" cy="53650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0" descr="https://upload.wikimedia.org/wikipedia/commons/thumb/e/e2/Flag_of_the_United_States_%28Pantone%29.svg/langfr-225px-Flag_of_the_United_States_%28Pantone%29.svg.png">
            <a:extLst>
              <a:ext uri="{FF2B5EF4-FFF2-40B4-BE49-F238E27FC236}">
                <a16:creationId xmlns:a16="http://schemas.microsoft.com/office/drawing/2014/main" id="{443C4EF1-DF26-4F5A-B0BA-5AD9EAE3C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831" y="5136222"/>
            <a:ext cx="1425088" cy="7473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upload.wikimedia.org/wikipedia/commons/thumb/e/e2/Flag_of_the_United_States_%28Pantone%29.svg/langfr-225px-Flag_of_the_United_States_%28Pantone%29.svg.png">
            <a:extLst>
              <a:ext uri="{FF2B5EF4-FFF2-40B4-BE49-F238E27FC236}">
                <a16:creationId xmlns:a16="http://schemas.microsoft.com/office/drawing/2014/main" id="{F5DFD873-093F-44FC-A20D-7F38C09F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74" y="5136222"/>
            <a:ext cx="1425088" cy="7473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89A5604E-B5A6-4295-BF28-E8C96698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035" y="3001488"/>
            <a:ext cx="1028268" cy="51413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E96EB099-B14A-4C21-9209-5A83FE1E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847" y="3527418"/>
            <a:ext cx="1772806" cy="88640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25FBC907-2333-40E3-8F75-FBACB0608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2090760"/>
            <a:ext cx="1772806" cy="88640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904553A7-E13D-4602-9962-1DAB8604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80447"/>
            <a:ext cx="1772806" cy="88640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F10A257F-38DE-4747-A767-F86934C3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82315"/>
            <a:ext cx="1772806" cy="88640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https://upload.wikimedia.org/wikipedia/commons/thumb/5/5f/Flag_of_Quebec.svg/langfr-225px-Flag_of_Quebec.svg.png">
            <a:extLst>
              <a:ext uri="{FF2B5EF4-FFF2-40B4-BE49-F238E27FC236}">
                <a16:creationId xmlns:a16="http://schemas.microsoft.com/office/drawing/2014/main" id="{046FA5C4-C9FF-44BB-A6C1-87177A92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" y="4530076"/>
            <a:ext cx="1485899" cy="94094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s://upload.wikimedia.org/wikipedia/commons/thumb/5/5f/Flag_of_Quebec.svg/langfr-225px-Flag_of_Quebec.svg.png">
            <a:extLst>
              <a:ext uri="{FF2B5EF4-FFF2-40B4-BE49-F238E27FC236}">
                <a16:creationId xmlns:a16="http://schemas.microsoft.com/office/drawing/2014/main" id="{BEF8A745-E917-4AFF-9462-35AFC2A7B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" y="2705335"/>
            <a:ext cx="1485899" cy="93968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upload.wikimedia.org/wikipedia/commons/thumb/5/5f/Flag_of_Quebec.svg/langfr-225px-Flag_of_Quebec.svg.png">
            <a:extLst>
              <a:ext uri="{FF2B5EF4-FFF2-40B4-BE49-F238E27FC236}">
                <a16:creationId xmlns:a16="http://schemas.microsoft.com/office/drawing/2014/main" id="{6AA2CA33-0AAD-445D-B8CB-706326F1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3" y="981000"/>
            <a:ext cx="1510944" cy="93583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107504" y="1156791"/>
            <a:ext cx="16557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SAAQ</a:t>
            </a:r>
          </a:p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Société de l’Assurance</a:t>
            </a:r>
          </a:p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Automobile du Québec</a:t>
            </a:r>
          </a:p>
        </p:txBody>
      </p:sp>
      <p:sp>
        <p:nvSpPr>
          <p:cNvPr id="2064" name="Text Box 16"/>
          <p:cNvSpPr txBox="1">
            <a:spLocks noChangeArrowheads="1"/>
          </p:cNvSpPr>
          <p:nvPr/>
        </p:nvSpPr>
        <p:spPr bwMode="auto">
          <a:xfrm>
            <a:off x="107504" y="3052942"/>
            <a:ext cx="16557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Réseau justice</a:t>
            </a:r>
          </a:p>
        </p:txBody>
      </p:sp>
      <p:sp>
        <p:nvSpPr>
          <p:cNvPr id="2066" name="Text Box 18"/>
          <p:cNvSpPr txBox="1">
            <a:spLocks noChangeArrowheads="1"/>
          </p:cNvSpPr>
          <p:nvPr/>
        </p:nvSpPr>
        <p:spPr bwMode="auto">
          <a:xfrm>
            <a:off x="107504" y="4573513"/>
            <a:ext cx="1655763" cy="854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DGTIC</a:t>
            </a:r>
          </a:p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D</a:t>
            </a:r>
            <a:r>
              <a:rPr lang="fr-CA" altLang="fr-FR" sz="1000" dirty="0">
                <a:solidFill>
                  <a:schemeClr val="bg1"/>
                </a:solidFill>
              </a:rPr>
              <a:t>irection </a:t>
            </a:r>
            <a:r>
              <a:rPr lang="fr-CA" altLang="fr-FR" sz="1000" b="1" dirty="0">
                <a:solidFill>
                  <a:schemeClr val="bg1"/>
                </a:solidFill>
              </a:rPr>
              <a:t>G</a:t>
            </a:r>
            <a:r>
              <a:rPr lang="fr-CA" altLang="fr-FR" sz="1000" dirty="0">
                <a:solidFill>
                  <a:schemeClr val="bg1"/>
                </a:solidFill>
              </a:rPr>
              <a:t>énérale</a:t>
            </a:r>
          </a:p>
          <a:p>
            <a:pPr algn="ctr" eaLnBrk="1" hangingPunct="1"/>
            <a:r>
              <a:rPr lang="fr-CA" altLang="fr-FR" sz="1000" dirty="0">
                <a:solidFill>
                  <a:schemeClr val="bg1"/>
                </a:solidFill>
              </a:rPr>
              <a:t>des </a:t>
            </a:r>
            <a:r>
              <a:rPr lang="fr-CA" altLang="fr-FR" sz="1000" b="1" dirty="0">
                <a:solidFill>
                  <a:schemeClr val="bg1"/>
                </a:solidFill>
              </a:rPr>
              <a:t>T</a:t>
            </a:r>
            <a:r>
              <a:rPr lang="fr-CA" altLang="fr-FR" sz="1000" dirty="0">
                <a:solidFill>
                  <a:schemeClr val="bg1"/>
                </a:solidFill>
              </a:rPr>
              <a:t>echnologies de l’</a:t>
            </a:r>
            <a:r>
              <a:rPr lang="fr-CA" altLang="fr-FR" sz="1000" b="1" dirty="0">
                <a:solidFill>
                  <a:schemeClr val="bg1"/>
                </a:solidFill>
              </a:rPr>
              <a:t>I</a:t>
            </a:r>
            <a:r>
              <a:rPr lang="fr-CA" altLang="fr-FR" sz="1000" dirty="0">
                <a:solidFill>
                  <a:schemeClr val="bg1"/>
                </a:solidFill>
              </a:rPr>
              <a:t>nformation et des</a:t>
            </a:r>
          </a:p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C</a:t>
            </a:r>
            <a:r>
              <a:rPr lang="fr-CA" altLang="fr-FR" sz="1000" dirty="0">
                <a:solidFill>
                  <a:schemeClr val="bg1"/>
                </a:solidFill>
              </a:rPr>
              <a:t>ommunications</a:t>
            </a:r>
          </a:p>
        </p:txBody>
      </p:sp>
      <p:graphicFrame>
        <p:nvGraphicFramePr>
          <p:cNvPr id="2097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647249"/>
              </p:ext>
            </p:extLst>
          </p:nvPr>
        </p:nvGraphicFramePr>
        <p:xfrm>
          <a:off x="2531378" y="3374341"/>
          <a:ext cx="748289" cy="41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Image" r:id="rId8" imgW="1774086" imgH="1058093" progId="Word.Picture.8">
                  <p:embed/>
                </p:oleObj>
              </mc:Choice>
              <mc:Fallback>
                <p:oleObj name="Image" r:id="rId8" imgW="1774086" imgH="1058093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509" t="7146" r="5479" b="3403"/>
                      <a:stretch>
                        <a:fillRect/>
                      </a:stretch>
                    </p:blipFill>
                    <p:spPr bwMode="auto">
                      <a:xfrm>
                        <a:off x="2531378" y="3374341"/>
                        <a:ext cx="748289" cy="411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8" name="Text Box 50"/>
          <p:cNvSpPr txBox="1">
            <a:spLocks noChangeArrowheads="1"/>
          </p:cNvSpPr>
          <p:nvPr/>
        </p:nvSpPr>
        <p:spPr bwMode="auto">
          <a:xfrm>
            <a:off x="2306241" y="3858082"/>
            <a:ext cx="1198562" cy="574675"/>
          </a:xfrm>
          <a:prstGeom prst="rect">
            <a:avLst/>
          </a:prstGeom>
          <a:solidFill>
            <a:srgbClr val="D7D7D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Applications</a:t>
            </a:r>
          </a:p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opérationnelles</a:t>
            </a:r>
          </a:p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SQ et SM</a:t>
            </a:r>
          </a:p>
        </p:txBody>
      </p:sp>
      <p:pic>
        <p:nvPicPr>
          <p:cNvPr id="2126" name="Picture 7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77" y="3353703"/>
            <a:ext cx="383381" cy="43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9" name="Line 81"/>
          <p:cNvSpPr>
            <a:spLocks noChangeShapeType="1"/>
          </p:cNvSpPr>
          <p:nvPr/>
        </p:nvSpPr>
        <p:spPr bwMode="auto">
          <a:xfrm flipV="1">
            <a:off x="3862572" y="1421065"/>
            <a:ext cx="0" cy="287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1" name="Line 83"/>
          <p:cNvSpPr>
            <a:spLocks noChangeShapeType="1"/>
          </p:cNvSpPr>
          <p:nvPr/>
        </p:nvSpPr>
        <p:spPr bwMode="auto">
          <a:xfrm flipV="1">
            <a:off x="3491905" y="1557338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2" name="Line 84"/>
          <p:cNvSpPr>
            <a:spLocks noChangeShapeType="1"/>
          </p:cNvSpPr>
          <p:nvPr/>
        </p:nvSpPr>
        <p:spPr bwMode="auto">
          <a:xfrm flipV="1">
            <a:off x="1979018" y="1557338"/>
            <a:ext cx="151288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3" name="Line 85"/>
          <p:cNvSpPr>
            <a:spLocks noChangeShapeType="1"/>
          </p:cNvSpPr>
          <p:nvPr/>
        </p:nvSpPr>
        <p:spPr bwMode="auto">
          <a:xfrm>
            <a:off x="1979018" y="1557338"/>
            <a:ext cx="0" cy="165576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4" name="Line 86"/>
          <p:cNvSpPr>
            <a:spLocks noChangeShapeType="1"/>
          </p:cNvSpPr>
          <p:nvPr/>
        </p:nvSpPr>
        <p:spPr bwMode="auto">
          <a:xfrm flipV="1">
            <a:off x="1687860" y="3208338"/>
            <a:ext cx="291158" cy="476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5" name="Line 87"/>
          <p:cNvSpPr>
            <a:spLocks noChangeShapeType="1"/>
          </p:cNvSpPr>
          <p:nvPr/>
        </p:nvSpPr>
        <p:spPr bwMode="auto">
          <a:xfrm flipV="1">
            <a:off x="2123480" y="2060575"/>
            <a:ext cx="8636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6" name="Line 88"/>
          <p:cNvSpPr>
            <a:spLocks noChangeShapeType="1"/>
          </p:cNvSpPr>
          <p:nvPr/>
        </p:nvSpPr>
        <p:spPr bwMode="auto">
          <a:xfrm flipH="1">
            <a:off x="2123480" y="2060575"/>
            <a:ext cx="0" cy="2952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7" name="Line 89"/>
          <p:cNvSpPr>
            <a:spLocks noChangeShapeType="1"/>
          </p:cNvSpPr>
          <p:nvPr/>
        </p:nvSpPr>
        <p:spPr bwMode="auto">
          <a:xfrm flipV="1">
            <a:off x="1678335" y="5013325"/>
            <a:ext cx="44514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40" name="Text Box 92"/>
          <p:cNvSpPr txBox="1">
            <a:spLocks noChangeArrowheads="1"/>
          </p:cNvSpPr>
          <p:nvPr/>
        </p:nvSpPr>
        <p:spPr bwMode="auto">
          <a:xfrm>
            <a:off x="5267705" y="750879"/>
            <a:ext cx="15335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CIPC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entre d’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nformation</a:t>
            </a:r>
          </a:p>
          <a:p>
            <a:pPr algn="ctr"/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de la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P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olice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anadienne</a:t>
            </a:r>
          </a:p>
        </p:txBody>
      </p:sp>
      <p:sp>
        <p:nvSpPr>
          <p:cNvPr id="2142" name="Text Box 94"/>
          <p:cNvSpPr txBox="1">
            <a:spLocks noChangeArrowheads="1"/>
          </p:cNvSpPr>
          <p:nvPr/>
        </p:nvSpPr>
        <p:spPr bwMode="auto">
          <a:xfrm>
            <a:off x="4162599" y="3858082"/>
            <a:ext cx="1201737" cy="574675"/>
          </a:xfrm>
          <a:prstGeom prst="rect">
            <a:avLst/>
          </a:prstGeom>
          <a:solidFill>
            <a:srgbClr val="D7D7D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Applications</a:t>
            </a:r>
          </a:p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administratives SQ</a:t>
            </a:r>
          </a:p>
        </p:txBody>
      </p:sp>
      <p:sp>
        <p:nvSpPr>
          <p:cNvPr id="2143" name="Text Box 95"/>
          <p:cNvSpPr txBox="1">
            <a:spLocks noChangeArrowheads="1"/>
          </p:cNvSpPr>
          <p:nvPr/>
        </p:nvSpPr>
        <p:spPr bwMode="auto">
          <a:xfrm>
            <a:off x="107504" y="2060848"/>
            <a:ext cx="19086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Immatriculation des véhicules</a:t>
            </a:r>
          </a:p>
          <a:p>
            <a:pPr eaLnBrk="1" hangingPunct="1"/>
            <a:r>
              <a:rPr lang="fr-CA" altLang="fr-FR" sz="900" b="1" dirty="0"/>
              <a:t>- Permis de conduire</a:t>
            </a:r>
          </a:p>
        </p:txBody>
      </p:sp>
      <p:sp>
        <p:nvSpPr>
          <p:cNvPr id="2144" name="Text Box 96"/>
          <p:cNvSpPr txBox="1">
            <a:spLocks noChangeArrowheads="1"/>
          </p:cNvSpPr>
          <p:nvPr/>
        </p:nvSpPr>
        <p:spPr bwMode="auto">
          <a:xfrm>
            <a:off x="107504" y="3793248"/>
            <a:ext cx="137001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Services judiciaires</a:t>
            </a:r>
          </a:p>
          <a:p>
            <a:pPr eaLnBrk="1" hangingPunct="1"/>
            <a:r>
              <a:rPr lang="fr-CA" altLang="fr-FR" sz="900" b="1" dirty="0"/>
              <a:t>- RACJ</a:t>
            </a:r>
          </a:p>
          <a:p>
            <a:pPr eaLnBrk="1" hangingPunct="1"/>
            <a:r>
              <a:rPr lang="fr-CA" altLang="fr-FR" sz="900" b="1" dirty="0"/>
              <a:t>- DACOR</a:t>
            </a:r>
          </a:p>
        </p:txBody>
      </p:sp>
      <p:sp>
        <p:nvSpPr>
          <p:cNvPr id="2148" name="Text Box 100"/>
          <p:cNvSpPr txBox="1">
            <a:spLocks noChangeArrowheads="1"/>
          </p:cNvSpPr>
          <p:nvPr/>
        </p:nvSpPr>
        <p:spPr bwMode="auto">
          <a:xfrm>
            <a:off x="107504" y="5651956"/>
            <a:ext cx="15427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MFFP</a:t>
            </a:r>
          </a:p>
          <a:p>
            <a:pPr eaLnBrk="1" hangingPunct="1"/>
            <a:r>
              <a:rPr lang="fr-CA" altLang="fr-FR" sz="900" b="1" dirty="0"/>
              <a:t>  Certificat du chasseur</a:t>
            </a:r>
          </a:p>
        </p:txBody>
      </p:sp>
      <p:sp>
        <p:nvSpPr>
          <p:cNvPr id="2149" name="Line 101"/>
          <p:cNvSpPr>
            <a:spLocks noChangeShapeType="1"/>
          </p:cNvSpPr>
          <p:nvPr/>
        </p:nvSpPr>
        <p:spPr bwMode="auto">
          <a:xfrm flipV="1">
            <a:off x="4213027" y="1052513"/>
            <a:ext cx="93503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50" name="Line 102"/>
          <p:cNvSpPr>
            <a:spLocks noChangeShapeType="1"/>
          </p:cNvSpPr>
          <p:nvPr/>
        </p:nvSpPr>
        <p:spPr bwMode="auto">
          <a:xfrm flipV="1">
            <a:off x="4213027" y="1052513"/>
            <a:ext cx="0" cy="6604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51" name="Line 103"/>
          <p:cNvSpPr>
            <a:spLocks noChangeShapeType="1"/>
          </p:cNvSpPr>
          <p:nvPr/>
        </p:nvSpPr>
        <p:spPr bwMode="auto">
          <a:xfrm flipV="1">
            <a:off x="1691680" y="1406274"/>
            <a:ext cx="2170892" cy="6601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52" name="Text Box 104"/>
          <p:cNvSpPr txBox="1">
            <a:spLocks noChangeArrowheads="1"/>
          </p:cNvSpPr>
          <p:nvPr/>
        </p:nvSpPr>
        <p:spPr bwMode="auto">
          <a:xfrm>
            <a:off x="7355714" y="672811"/>
            <a:ext cx="16779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PARIS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P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olice </a:t>
            </a:r>
            <a:r>
              <a:rPr lang="fr-CH" altLang="fr-FR" sz="1000" b="1" dirty="0" err="1">
                <a:solidFill>
                  <a:schemeClr val="bg1"/>
                </a:solidFill>
                <a:latin typeface="Tahoma" panose="020B0604030504040204" pitchFamily="34" charset="0"/>
              </a:rPr>
              <a:t>A</a:t>
            </a:r>
            <a:r>
              <a:rPr lang="fr-CH" altLang="fr-FR" sz="1000" dirty="0" err="1">
                <a:solidFill>
                  <a:schemeClr val="bg1"/>
                </a:solidFill>
                <a:latin typeface="Tahoma" panose="020B0604030504040204" pitchFamily="34" charset="0"/>
              </a:rPr>
              <a:t>utomated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R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egistration</a:t>
            </a:r>
          </a:p>
          <a:p>
            <a:pPr algn="ctr"/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nformation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ystem</a:t>
            </a:r>
          </a:p>
        </p:txBody>
      </p:sp>
      <p:sp>
        <p:nvSpPr>
          <p:cNvPr id="2155" name="Text Box 107"/>
          <p:cNvSpPr txBox="1">
            <a:spLocks noChangeArrowheads="1"/>
          </p:cNvSpPr>
          <p:nvPr/>
        </p:nvSpPr>
        <p:spPr bwMode="auto">
          <a:xfrm>
            <a:off x="7559675" y="1604963"/>
            <a:ext cx="14763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BVA Ontario</a:t>
            </a:r>
          </a:p>
          <a:p>
            <a:pPr eaLnBrk="1" hangingPunct="1"/>
            <a:r>
              <a:rPr lang="fr-CA" altLang="fr-FR" sz="900" b="1" dirty="0"/>
              <a:t>- BVA autres provinces</a:t>
            </a:r>
          </a:p>
        </p:txBody>
      </p:sp>
      <p:sp>
        <p:nvSpPr>
          <p:cNvPr id="2156" name="Text Box 108"/>
          <p:cNvSpPr txBox="1">
            <a:spLocks noChangeArrowheads="1"/>
          </p:cNvSpPr>
          <p:nvPr/>
        </p:nvSpPr>
        <p:spPr bwMode="auto">
          <a:xfrm>
            <a:off x="5364163" y="1636058"/>
            <a:ext cx="1584325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Fichier des personnes</a:t>
            </a:r>
          </a:p>
          <a:p>
            <a:pPr eaLnBrk="1" hangingPunct="1"/>
            <a:r>
              <a:rPr lang="fr-CA" altLang="fr-FR" sz="900" b="1" dirty="0"/>
              <a:t>- Dossiers judiciaires</a:t>
            </a:r>
          </a:p>
          <a:p>
            <a:pPr eaLnBrk="1" hangingPunct="1"/>
            <a:r>
              <a:rPr lang="fr-CA" altLang="fr-FR" sz="900" b="1" dirty="0"/>
              <a:t>- Fichier des véhicules</a:t>
            </a:r>
          </a:p>
          <a:p>
            <a:pPr eaLnBrk="1" hangingPunct="1"/>
            <a:r>
              <a:rPr lang="fr-CA" altLang="fr-FR" sz="900" b="1" dirty="0"/>
              <a:t>- Fichier des biens</a:t>
            </a:r>
          </a:p>
          <a:p>
            <a:pPr eaLnBrk="1" hangingPunct="1"/>
            <a:r>
              <a:rPr lang="fr-CA" altLang="fr-FR" sz="900" b="1" dirty="0"/>
              <a:t>- Fichier de la navigation</a:t>
            </a:r>
          </a:p>
        </p:txBody>
      </p:sp>
      <p:sp>
        <p:nvSpPr>
          <p:cNvPr id="2158" name="Text Box 110"/>
          <p:cNvSpPr txBox="1">
            <a:spLocks noChangeArrowheads="1"/>
          </p:cNvSpPr>
          <p:nvPr/>
        </p:nvSpPr>
        <p:spPr bwMode="auto">
          <a:xfrm>
            <a:off x="4067349" y="4636527"/>
            <a:ext cx="172878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Contrôle des dépenses</a:t>
            </a:r>
          </a:p>
          <a:p>
            <a:pPr eaLnBrk="1" hangingPunct="1"/>
            <a:r>
              <a:rPr lang="fr-CA" altLang="fr-FR" sz="900" b="1" dirty="0"/>
              <a:t>- Gestion du parc auto</a:t>
            </a:r>
          </a:p>
          <a:p>
            <a:pPr eaLnBrk="1" hangingPunct="1"/>
            <a:r>
              <a:rPr lang="fr-CA" altLang="fr-FR" sz="900" b="1" dirty="0"/>
              <a:t>- Rapport journalier</a:t>
            </a:r>
          </a:p>
          <a:p>
            <a:pPr eaLnBrk="1" hangingPunct="1"/>
            <a:r>
              <a:rPr lang="fr-CA" altLang="fr-FR" sz="900" b="1" dirty="0"/>
              <a:t>- Rapport des effectifs</a:t>
            </a:r>
          </a:p>
          <a:p>
            <a:pPr eaLnBrk="1" hangingPunct="1"/>
            <a:r>
              <a:rPr lang="fr-CA" altLang="fr-FR" sz="900" b="1" dirty="0"/>
              <a:t>- Sécurité routière</a:t>
            </a:r>
          </a:p>
          <a:p>
            <a:pPr eaLnBrk="1" hangingPunct="1"/>
            <a:r>
              <a:rPr lang="fr-CA" altLang="fr-FR" sz="900" b="1" dirty="0"/>
              <a:t>- Fichier approvisionnement</a:t>
            </a:r>
          </a:p>
          <a:p>
            <a:pPr eaLnBrk="1" hangingPunct="1"/>
            <a:r>
              <a:rPr lang="fr-CA" altLang="fr-FR" sz="900" b="1" dirty="0"/>
              <a:t>- RITP – Cartes d’appel</a:t>
            </a:r>
          </a:p>
          <a:p>
            <a:pPr eaLnBrk="1" hangingPunct="1"/>
            <a:r>
              <a:rPr lang="fr-CA" altLang="fr-FR" sz="900" b="1" dirty="0"/>
              <a:t>- Assiduité</a:t>
            </a:r>
          </a:p>
          <a:p>
            <a:pPr eaLnBrk="1" hangingPunct="1"/>
            <a:r>
              <a:rPr lang="fr-CA" altLang="fr-FR" sz="900" b="1" dirty="0"/>
              <a:t>- Permis d’explosifs</a:t>
            </a:r>
          </a:p>
          <a:p>
            <a:pPr eaLnBrk="1" hangingPunct="1"/>
            <a:r>
              <a:rPr lang="fr-CA" altLang="fr-FR" sz="900" b="1" dirty="0"/>
              <a:t>- Gestion atelier mécanique</a:t>
            </a:r>
          </a:p>
        </p:txBody>
      </p:sp>
      <p:sp>
        <p:nvSpPr>
          <p:cNvPr id="2159" name="Text Box 111"/>
          <p:cNvSpPr txBox="1">
            <a:spLocks noChangeArrowheads="1"/>
          </p:cNvSpPr>
          <p:nvPr/>
        </p:nvSpPr>
        <p:spPr bwMode="auto">
          <a:xfrm>
            <a:off x="2196480" y="4627002"/>
            <a:ext cx="201612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Index général et MIP</a:t>
            </a:r>
          </a:p>
          <a:p>
            <a:pPr eaLnBrk="1" hangingPunct="1"/>
            <a:r>
              <a:rPr lang="fr-CA" altLang="fr-FR" sz="900" b="1" dirty="0"/>
              <a:t>- Modus operandi</a:t>
            </a:r>
          </a:p>
          <a:p>
            <a:pPr eaLnBrk="1" hangingPunct="1"/>
            <a:r>
              <a:rPr lang="fr-CA" altLang="fr-FR" sz="900" b="1" dirty="0"/>
              <a:t>- Renseignements criminels</a:t>
            </a:r>
          </a:p>
          <a:p>
            <a:pPr eaLnBrk="1" hangingPunct="1"/>
            <a:r>
              <a:rPr lang="fr-CA" altLang="fr-FR" sz="900" b="1" dirty="0"/>
              <a:t>- Contrôle des armes à feu</a:t>
            </a:r>
          </a:p>
          <a:p>
            <a:pPr eaLnBrk="1" hangingPunct="1"/>
            <a:r>
              <a:rPr lang="fr-CA" altLang="fr-FR" sz="900" b="1" dirty="0"/>
              <a:t>- Permis d’alcool</a:t>
            </a:r>
          </a:p>
          <a:p>
            <a:pPr eaLnBrk="1" hangingPunct="1"/>
            <a:r>
              <a:rPr lang="fr-CA" altLang="fr-FR" sz="900" b="1" dirty="0"/>
              <a:t>- Identification biens</a:t>
            </a:r>
          </a:p>
          <a:p>
            <a:pPr eaLnBrk="1" hangingPunct="1"/>
            <a:r>
              <a:rPr lang="fr-CA" altLang="fr-FR" sz="900" b="1" dirty="0"/>
              <a:t>     d’entreprises</a:t>
            </a:r>
          </a:p>
          <a:p>
            <a:pPr eaLnBrk="1" hangingPunct="1"/>
            <a:r>
              <a:rPr lang="fr-CA" altLang="fr-FR" sz="900" b="1" dirty="0"/>
              <a:t>- Permis agents de sécurité</a:t>
            </a:r>
          </a:p>
          <a:p>
            <a:pPr eaLnBrk="1" hangingPunct="1"/>
            <a:r>
              <a:rPr lang="fr-CA" altLang="fr-FR" sz="900" b="1" dirty="0"/>
              <a:t>- Fichier des agences et des</a:t>
            </a:r>
          </a:p>
          <a:p>
            <a:pPr eaLnBrk="1" hangingPunct="1"/>
            <a:r>
              <a:rPr lang="fr-CA" altLang="fr-FR" sz="900" b="1" dirty="0"/>
              <a:t>    usagers</a:t>
            </a:r>
          </a:p>
          <a:p>
            <a:pPr eaLnBrk="1" hangingPunct="1"/>
            <a:r>
              <a:rPr lang="fr-CA" altLang="fr-FR" sz="900" b="1" dirty="0"/>
              <a:t>- Messages narratifs</a:t>
            </a:r>
          </a:p>
          <a:p>
            <a:pPr eaLnBrk="1" hangingPunct="1"/>
            <a:r>
              <a:rPr lang="fr-CA" altLang="fr-FR" sz="900" b="1" dirty="0"/>
              <a:t>- Personnes sous engagement</a:t>
            </a:r>
          </a:p>
        </p:txBody>
      </p:sp>
      <p:sp>
        <p:nvSpPr>
          <p:cNvPr id="2161" name="Line 113"/>
          <p:cNvSpPr>
            <a:spLocks noChangeShapeType="1"/>
          </p:cNvSpPr>
          <p:nvPr/>
        </p:nvSpPr>
        <p:spPr bwMode="auto">
          <a:xfrm>
            <a:off x="7164065" y="1123158"/>
            <a:ext cx="99" cy="136921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63" name="Text Box 115"/>
          <p:cNvSpPr txBox="1">
            <a:spLocks noChangeArrowheads="1"/>
          </p:cNvSpPr>
          <p:nvPr/>
        </p:nvSpPr>
        <p:spPr bwMode="auto">
          <a:xfrm>
            <a:off x="7405407" y="2260023"/>
            <a:ext cx="15636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SCC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ervice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orrectionnel du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anada</a:t>
            </a:r>
          </a:p>
        </p:txBody>
      </p:sp>
      <p:sp>
        <p:nvSpPr>
          <p:cNvPr id="2164" name="Text Box 116"/>
          <p:cNvSpPr txBox="1">
            <a:spLocks noChangeArrowheads="1"/>
          </p:cNvSpPr>
          <p:nvPr/>
        </p:nvSpPr>
        <p:spPr bwMode="auto">
          <a:xfrm>
            <a:off x="7524750" y="3035300"/>
            <a:ext cx="13319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900" b="1" dirty="0"/>
              <a:t>Système de gestion des détenus</a:t>
            </a:r>
          </a:p>
        </p:txBody>
      </p:sp>
      <p:sp>
        <p:nvSpPr>
          <p:cNvPr id="2167" name="Text Box 119"/>
          <p:cNvSpPr txBox="1">
            <a:spLocks noChangeArrowheads="1"/>
          </p:cNvSpPr>
          <p:nvPr/>
        </p:nvSpPr>
        <p:spPr bwMode="auto">
          <a:xfrm>
            <a:off x="7323650" y="3543582"/>
            <a:ext cx="17272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SCIRAF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ystème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anadien</a:t>
            </a:r>
          </a:p>
          <a:p>
            <a:pPr algn="ctr"/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d’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nformation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R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elativement aux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A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rmes à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F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eu</a:t>
            </a:r>
          </a:p>
        </p:txBody>
      </p:sp>
      <p:sp>
        <p:nvSpPr>
          <p:cNvPr id="2169" name="Text Box 121"/>
          <p:cNvSpPr txBox="1">
            <a:spLocks noChangeArrowheads="1"/>
          </p:cNvSpPr>
          <p:nvPr/>
        </p:nvSpPr>
        <p:spPr bwMode="auto">
          <a:xfrm>
            <a:off x="7451725" y="4484688"/>
            <a:ext cx="1512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900" b="1" dirty="0"/>
              <a:t>Registre canadien des</a:t>
            </a:r>
          </a:p>
          <a:p>
            <a:pPr algn="ctr" eaLnBrk="1" hangingPunct="1"/>
            <a:r>
              <a:rPr lang="fr-CA" altLang="fr-FR" sz="900" b="1" dirty="0"/>
              <a:t>armes à feu en direct</a:t>
            </a:r>
          </a:p>
        </p:txBody>
      </p:sp>
      <p:sp>
        <p:nvSpPr>
          <p:cNvPr id="2174" name="Text Box 126"/>
          <p:cNvSpPr txBox="1">
            <a:spLocks noChangeArrowheads="1"/>
          </p:cNvSpPr>
          <p:nvPr/>
        </p:nvSpPr>
        <p:spPr bwMode="auto">
          <a:xfrm>
            <a:off x="5848374" y="5956538"/>
            <a:ext cx="153193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Fichier des personnes</a:t>
            </a:r>
          </a:p>
          <a:p>
            <a:pPr eaLnBrk="1" hangingPunct="1"/>
            <a:r>
              <a:rPr lang="fr-CA" altLang="fr-FR" sz="900" b="1" dirty="0"/>
              <a:t>- Dossiers judiciaires</a:t>
            </a:r>
          </a:p>
          <a:p>
            <a:pPr eaLnBrk="1" hangingPunct="1"/>
            <a:r>
              <a:rPr lang="fr-CA" altLang="fr-FR" sz="900" b="1" dirty="0"/>
              <a:t>- Fichier des véhicules</a:t>
            </a:r>
          </a:p>
          <a:p>
            <a:pPr eaLnBrk="1" hangingPunct="1"/>
            <a:r>
              <a:rPr lang="fr-CA" altLang="fr-FR" sz="900" b="1" dirty="0"/>
              <a:t>- Fichier des biens</a:t>
            </a:r>
          </a:p>
          <a:p>
            <a:pPr eaLnBrk="1" hangingPunct="1"/>
            <a:r>
              <a:rPr lang="fr-CA" altLang="fr-FR" sz="900" b="1" dirty="0"/>
              <a:t>- Fichier de la navigation</a:t>
            </a:r>
          </a:p>
        </p:txBody>
      </p:sp>
      <p:sp>
        <p:nvSpPr>
          <p:cNvPr id="2175" name="Line 127"/>
          <p:cNvSpPr>
            <a:spLocks noChangeShapeType="1"/>
          </p:cNvSpPr>
          <p:nvPr/>
        </p:nvSpPr>
        <p:spPr bwMode="auto">
          <a:xfrm>
            <a:off x="935385" y="1925638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83" name="Line 135"/>
          <p:cNvSpPr>
            <a:spLocks noChangeShapeType="1"/>
          </p:cNvSpPr>
          <p:nvPr/>
        </p:nvSpPr>
        <p:spPr bwMode="auto">
          <a:xfrm flipV="1">
            <a:off x="7164164" y="2492375"/>
            <a:ext cx="13516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87" name="Text Box 139"/>
          <p:cNvSpPr txBox="1">
            <a:spLocks noChangeArrowheads="1"/>
          </p:cNvSpPr>
          <p:nvPr/>
        </p:nvSpPr>
        <p:spPr bwMode="auto">
          <a:xfrm>
            <a:off x="5886951" y="3060118"/>
            <a:ext cx="706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>
                <a:solidFill>
                  <a:schemeClr val="bg1"/>
                </a:solidFill>
                <a:latin typeface="Tahoma" panose="020B0604030504040204" pitchFamily="34" charset="0"/>
              </a:rPr>
              <a:t>Interpol</a:t>
            </a:r>
          </a:p>
          <a:p>
            <a:pPr algn="ctr"/>
            <a:r>
              <a:rPr lang="fr-CH" altLang="fr-FR" sz="1000" b="1">
                <a:solidFill>
                  <a:schemeClr val="bg1"/>
                </a:solidFill>
                <a:latin typeface="Tahoma" panose="020B0604030504040204" pitchFamily="34" charset="0"/>
              </a:rPr>
              <a:t>Ottawa</a:t>
            </a:r>
          </a:p>
        </p:txBody>
      </p:sp>
      <p:sp>
        <p:nvSpPr>
          <p:cNvPr id="2189" name="Text Box 141"/>
          <p:cNvSpPr txBox="1">
            <a:spLocks noChangeArrowheads="1"/>
          </p:cNvSpPr>
          <p:nvPr/>
        </p:nvSpPr>
        <p:spPr bwMode="auto">
          <a:xfrm>
            <a:off x="5767094" y="3826407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Interpol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Washington</a:t>
            </a:r>
          </a:p>
        </p:txBody>
      </p:sp>
      <p:sp>
        <p:nvSpPr>
          <p:cNvPr id="2193" name="Text Box 145"/>
          <p:cNvSpPr txBox="1">
            <a:spLocks noChangeArrowheads="1"/>
          </p:cNvSpPr>
          <p:nvPr/>
        </p:nvSpPr>
        <p:spPr bwMode="auto">
          <a:xfrm>
            <a:off x="7450013" y="5159075"/>
            <a:ext cx="1514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NLETS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N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ational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L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aw </a:t>
            </a:r>
            <a:r>
              <a:rPr lang="fr-CH" altLang="fr-FR" sz="1000" b="1" dirty="0" err="1">
                <a:solidFill>
                  <a:schemeClr val="bg1"/>
                </a:solidFill>
                <a:latin typeface="Tahoma" panose="020B0604030504040204" pitchFamily="34" charset="0"/>
              </a:rPr>
              <a:t>E</a:t>
            </a:r>
            <a:r>
              <a:rPr lang="fr-CH" altLang="fr-FR" sz="1000" dirty="0" err="1">
                <a:solidFill>
                  <a:schemeClr val="bg1"/>
                </a:solidFill>
                <a:latin typeface="Tahoma" panose="020B0604030504040204" pitchFamily="34" charset="0"/>
              </a:rPr>
              <a:t>nforcement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T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elecom</a:t>
            </a:r>
          </a:p>
          <a:p>
            <a:pPr algn="ctr"/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System</a:t>
            </a:r>
          </a:p>
        </p:txBody>
      </p:sp>
      <p:sp>
        <p:nvSpPr>
          <p:cNvPr id="2194" name="Text Box 146"/>
          <p:cNvSpPr txBox="1">
            <a:spLocks noChangeArrowheads="1"/>
          </p:cNvSpPr>
          <p:nvPr/>
        </p:nvSpPr>
        <p:spPr bwMode="auto">
          <a:xfrm>
            <a:off x="7513307" y="6000988"/>
            <a:ext cx="143986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Agences américaines</a:t>
            </a:r>
          </a:p>
          <a:p>
            <a:pPr eaLnBrk="1" hangingPunct="1"/>
            <a:r>
              <a:rPr lang="fr-CA" altLang="fr-FR" sz="900" b="1" dirty="0"/>
              <a:t>- Aide</a:t>
            </a:r>
          </a:p>
          <a:p>
            <a:pPr eaLnBrk="1" hangingPunct="1"/>
            <a:r>
              <a:rPr lang="fr-CA" altLang="fr-FR" sz="900" b="1" dirty="0"/>
              <a:t>- BVA États-Unis</a:t>
            </a:r>
          </a:p>
        </p:txBody>
      </p:sp>
      <p:sp>
        <p:nvSpPr>
          <p:cNvPr id="2195" name="Line 147"/>
          <p:cNvSpPr>
            <a:spLocks noChangeShapeType="1"/>
          </p:cNvSpPr>
          <p:nvPr/>
        </p:nvSpPr>
        <p:spPr bwMode="auto">
          <a:xfrm flipH="1">
            <a:off x="7083202" y="1412875"/>
            <a:ext cx="9525" cy="25209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96" name="Line 148"/>
          <p:cNvSpPr>
            <a:spLocks noChangeShapeType="1"/>
          </p:cNvSpPr>
          <p:nvPr/>
        </p:nvSpPr>
        <p:spPr bwMode="auto">
          <a:xfrm flipV="1">
            <a:off x="6948264" y="1124744"/>
            <a:ext cx="2159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97" name="Line 149"/>
          <p:cNvSpPr>
            <a:spLocks noChangeShapeType="1"/>
          </p:cNvSpPr>
          <p:nvPr/>
        </p:nvSpPr>
        <p:spPr bwMode="auto">
          <a:xfrm flipV="1">
            <a:off x="6948264" y="1412875"/>
            <a:ext cx="144463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98" name="Line 150"/>
          <p:cNvSpPr>
            <a:spLocks noChangeShapeType="1"/>
          </p:cNvSpPr>
          <p:nvPr/>
        </p:nvSpPr>
        <p:spPr bwMode="auto">
          <a:xfrm flipV="1">
            <a:off x="7080565" y="3933825"/>
            <a:ext cx="20923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99" name="Line 151"/>
          <p:cNvSpPr>
            <a:spLocks noChangeShapeType="1"/>
          </p:cNvSpPr>
          <p:nvPr/>
        </p:nvSpPr>
        <p:spPr bwMode="auto">
          <a:xfrm flipH="1">
            <a:off x="5292080" y="1471687"/>
            <a:ext cx="0" cy="11652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0" name="Line 152"/>
          <p:cNvSpPr>
            <a:spLocks noChangeShapeType="1"/>
          </p:cNvSpPr>
          <p:nvPr/>
        </p:nvSpPr>
        <p:spPr bwMode="auto">
          <a:xfrm flipV="1">
            <a:off x="5292079" y="2636838"/>
            <a:ext cx="935683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1" name="Line 153"/>
          <p:cNvSpPr>
            <a:spLocks noChangeShapeType="1"/>
          </p:cNvSpPr>
          <p:nvPr/>
        </p:nvSpPr>
        <p:spPr bwMode="auto">
          <a:xfrm>
            <a:off x="6237287" y="2636838"/>
            <a:ext cx="0" cy="353466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2" name="Line 154"/>
          <p:cNvSpPr>
            <a:spLocks noChangeShapeType="1"/>
          </p:cNvSpPr>
          <p:nvPr/>
        </p:nvSpPr>
        <p:spPr bwMode="auto">
          <a:xfrm flipH="1">
            <a:off x="6240169" y="3514147"/>
            <a:ext cx="0" cy="242444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5" name="Line 157"/>
          <p:cNvSpPr>
            <a:spLocks noChangeShapeType="1"/>
          </p:cNvSpPr>
          <p:nvPr/>
        </p:nvSpPr>
        <p:spPr bwMode="auto">
          <a:xfrm flipH="1">
            <a:off x="6372225" y="4283977"/>
            <a:ext cx="0" cy="63237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6" name="Line 158"/>
          <p:cNvSpPr>
            <a:spLocks noChangeShapeType="1"/>
          </p:cNvSpPr>
          <p:nvPr/>
        </p:nvSpPr>
        <p:spPr bwMode="auto">
          <a:xfrm>
            <a:off x="6372225" y="4915933"/>
            <a:ext cx="180022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7" name="Line 159"/>
          <p:cNvSpPr>
            <a:spLocks noChangeShapeType="1"/>
          </p:cNvSpPr>
          <p:nvPr/>
        </p:nvSpPr>
        <p:spPr bwMode="auto">
          <a:xfrm flipH="1">
            <a:off x="8172450" y="4919901"/>
            <a:ext cx="0" cy="2159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9" name="Line 161"/>
          <p:cNvSpPr>
            <a:spLocks noChangeShapeType="1"/>
          </p:cNvSpPr>
          <p:nvPr/>
        </p:nvSpPr>
        <p:spPr bwMode="auto">
          <a:xfrm flipH="1">
            <a:off x="3862572" y="2862177"/>
            <a:ext cx="0" cy="23117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0" name="Line 162"/>
          <p:cNvSpPr>
            <a:spLocks noChangeShapeType="1"/>
          </p:cNvSpPr>
          <p:nvPr/>
        </p:nvSpPr>
        <p:spPr bwMode="auto">
          <a:xfrm flipH="1">
            <a:off x="2905522" y="3104466"/>
            <a:ext cx="0" cy="206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1" name="Line 163"/>
          <p:cNvSpPr>
            <a:spLocks noChangeShapeType="1"/>
          </p:cNvSpPr>
          <p:nvPr/>
        </p:nvSpPr>
        <p:spPr bwMode="auto">
          <a:xfrm flipH="1">
            <a:off x="4763467" y="3093353"/>
            <a:ext cx="0" cy="206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2" name="Line 164"/>
          <p:cNvSpPr>
            <a:spLocks noChangeShapeType="1"/>
          </p:cNvSpPr>
          <p:nvPr/>
        </p:nvSpPr>
        <p:spPr bwMode="auto">
          <a:xfrm flipV="1">
            <a:off x="2894358" y="3093353"/>
            <a:ext cx="1869109" cy="9526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6" name="Text Box 168"/>
          <p:cNvSpPr txBox="1">
            <a:spLocks noChangeArrowheads="1"/>
          </p:cNvSpPr>
          <p:nvPr/>
        </p:nvSpPr>
        <p:spPr bwMode="auto">
          <a:xfrm>
            <a:off x="1259632" y="17334"/>
            <a:ext cx="3053705" cy="461665"/>
          </a:xfrm>
          <a:prstGeom prst="rect">
            <a:avLst/>
          </a:prstGeom>
          <a:solidFill>
            <a:srgbClr val="D7D7D7"/>
          </a:solidFill>
          <a:ln w="76200" cmpd="tri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A" altLang="fr-FR" sz="2400" b="1" dirty="0">
                <a:solidFill>
                  <a:schemeClr val="bg1"/>
                </a:solidFill>
                <a:latin typeface="Tahoma" panose="020B0604030504040204" pitchFamily="34" charset="0"/>
              </a:rPr>
              <a:t>Réseau du CRPQ</a:t>
            </a:r>
          </a:p>
        </p:txBody>
      </p:sp>
      <p:sp>
        <p:nvSpPr>
          <p:cNvPr id="2217" name="Line 169"/>
          <p:cNvSpPr>
            <a:spLocks noChangeShapeType="1"/>
          </p:cNvSpPr>
          <p:nvPr/>
        </p:nvSpPr>
        <p:spPr bwMode="auto">
          <a:xfrm>
            <a:off x="935385" y="3644900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8" name="Line 170"/>
          <p:cNvSpPr>
            <a:spLocks noChangeShapeType="1"/>
          </p:cNvSpPr>
          <p:nvPr/>
        </p:nvSpPr>
        <p:spPr bwMode="auto">
          <a:xfrm>
            <a:off x="935385" y="5471024"/>
            <a:ext cx="0" cy="14656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9" name="Line 171"/>
          <p:cNvSpPr>
            <a:spLocks noChangeShapeType="1"/>
          </p:cNvSpPr>
          <p:nvPr/>
        </p:nvSpPr>
        <p:spPr bwMode="auto">
          <a:xfrm>
            <a:off x="6034467" y="1485900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0" name="Line 172"/>
          <p:cNvSpPr>
            <a:spLocks noChangeShapeType="1"/>
          </p:cNvSpPr>
          <p:nvPr/>
        </p:nvSpPr>
        <p:spPr bwMode="auto">
          <a:xfrm>
            <a:off x="8172450" y="1485900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1" name="Line 173"/>
          <p:cNvSpPr>
            <a:spLocks noChangeShapeType="1"/>
          </p:cNvSpPr>
          <p:nvPr/>
        </p:nvSpPr>
        <p:spPr bwMode="auto">
          <a:xfrm>
            <a:off x="8172450" y="2969419"/>
            <a:ext cx="0" cy="99219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2" name="Line 174"/>
          <p:cNvSpPr>
            <a:spLocks noChangeShapeType="1"/>
          </p:cNvSpPr>
          <p:nvPr/>
        </p:nvSpPr>
        <p:spPr bwMode="auto">
          <a:xfrm>
            <a:off x="8172450" y="4411664"/>
            <a:ext cx="0" cy="115886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3" name="Line 175"/>
          <p:cNvSpPr>
            <a:spLocks noChangeShapeType="1"/>
          </p:cNvSpPr>
          <p:nvPr/>
        </p:nvSpPr>
        <p:spPr bwMode="auto">
          <a:xfrm>
            <a:off x="6588125" y="5883602"/>
            <a:ext cx="0" cy="115799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6" name="Text Box 178"/>
          <p:cNvSpPr txBox="1">
            <a:spLocks noChangeArrowheads="1"/>
          </p:cNvSpPr>
          <p:nvPr/>
        </p:nvSpPr>
        <p:spPr bwMode="auto">
          <a:xfrm>
            <a:off x="5846787" y="5235275"/>
            <a:ext cx="15144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NCIC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N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ational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rime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nformation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enter</a:t>
            </a:r>
          </a:p>
        </p:txBody>
      </p:sp>
      <p:sp>
        <p:nvSpPr>
          <p:cNvPr id="2227" name="Line 179"/>
          <p:cNvSpPr>
            <a:spLocks noChangeShapeType="1"/>
          </p:cNvSpPr>
          <p:nvPr/>
        </p:nvSpPr>
        <p:spPr bwMode="auto">
          <a:xfrm>
            <a:off x="8172450" y="5883602"/>
            <a:ext cx="0" cy="115799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8" name="Line 180"/>
          <p:cNvSpPr>
            <a:spLocks noChangeShapeType="1"/>
          </p:cNvSpPr>
          <p:nvPr/>
        </p:nvSpPr>
        <p:spPr bwMode="auto">
          <a:xfrm>
            <a:off x="2905522" y="4427994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9" name="Line 181"/>
          <p:cNvSpPr>
            <a:spLocks noChangeShapeType="1"/>
          </p:cNvSpPr>
          <p:nvPr/>
        </p:nvSpPr>
        <p:spPr bwMode="auto">
          <a:xfrm>
            <a:off x="4763467" y="4443869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30" name="Line 182"/>
          <p:cNvSpPr>
            <a:spLocks noChangeShapeType="1"/>
          </p:cNvSpPr>
          <p:nvPr/>
        </p:nvSpPr>
        <p:spPr bwMode="auto">
          <a:xfrm flipV="1">
            <a:off x="6084168" y="4992504"/>
            <a:ext cx="503957" cy="421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31" name="Line 183"/>
          <p:cNvSpPr>
            <a:spLocks noChangeShapeType="1"/>
          </p:cNvSpPr>
          <p:nvPr/>
        </p:nvSpPr>
        <p:spPr bwMode="auto">
          <a:xfrm>
            <a:off x="6084168" y="4299853"/>
            <a:ext cx="322" cy="69307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32" name="Line 184"/>
          <p:cNvSpPr>
            <a:spLocks noChangeShapeType="1"/>
          </p:cNvSpPr>
          <p:nvPr/>
        </p:nvSpPr>
        <p:spPr bwMode="auto">
          <a:xfrm flipH="1">
            <a:off x="6588125" y="4992926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pic>
        <p:nvPicPr>
          <p:cNvPr id="84" name="Image 83" descr="E:\Cégep - police\Logo_crpq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05" y="1708403"/>
            <a:ext cx="1735334" cy="11537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87" name="Line 148">
            <a:extLst>
              <a:ext uri="{FF2B5EF4-FFF2-40B4-BE49-F238E27FC236}">
                <a16:creationId xmlns:a16="http://schemas.microsoft.com/office/drawing/2014/main" id="{67D87178-7C2D-4616-AA2C-0FE8801F22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870" y="908720"/>
            <a:ext cx="38731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52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"/>
                            </p:stCondLst>
                            <p:childTnLst>
                              <p:par>
                                <p:cTn id="7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50"/>
                            </p:stCondLst>
                            <p:childTnLst>
                              <p:par>
                                <p:cTn id="8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0"/>
                            </p:stCondLst>
                            <p:childTnLst>
                              <p:par>
                                <p:cTn id="11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2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2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2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2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5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50"/>
                            </p:stCondLst>
                            <p:childTnLst>
                              <p:par>
                                <p:cTn id="1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25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750"/>
                            </p:stCondLst>
                            <p:childTnLst>
                              <p:par>
                                <p:cTn id="15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750"/>
                            </p:stCondLst>
                            <p:childTnLst>
                              <p:par>
                                <p:cTn id="1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50" fill="hold"/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2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2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2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2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50"/>
                            </p:stCondLst>
                            <p:childTnLst>
                              <p:par>
                                <p:cTn id="20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250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50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50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50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00"/>
                            </p:stCondLst>
                            <p:childTnLst>
                              <p:par>
                                <p:cTn id="2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5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250"/>
                            </p:stCondLst>
                            <p:childTnLst>
                              <p:par>
                                <p:cTn id="2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2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250" fill="hold"/>
                                        <p:tgtEl>
                                          <p:spTgt spid="2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50" fill="hold"/>
                                        <p:tgtEl>
                                          <p:spTgt spid="2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50" fill="hold"/>
                                        <p:tgtEl>
                                          <p:spTgt spid="2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50" fill="hold"/>
                                        <p:tgtEl>
                                          <p:spTgt spid="2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250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50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50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50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750"/>
                            </p:stCondLst>
                            <p:childTnLst>
                              <p:par>
                                <p:cTn id="24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50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250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50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00"/>
                            </p:stCondLst>
                            <p:childTnLst>
                              <p:par>
                                <p:cTn id="2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4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250"/>
                            </p:stCondLst>
                            <p:childTnLst>
                              <p:par>
                                <p:cTn id="2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500"/>
                            </p:stCondLst>
                            <p:childTnLst>
                              <p:par>
                                <p:cTn id="25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250" fill="hold"/>
                                        <p:tgtEl>
                                          <p:spTgt spid="2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50" fill="hold"/>
                                        <p:tgtEl>
                                          <p:spTgt spid="2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50" fill="hold"/>
                                        <p:tgtEl>
                                          <p:spTgt spid="2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2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250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50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250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750"/>
                            </p:stCondLst>
                            <p:childTnLst>
                              <p:par>
                                <p:cTn id="28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250" fill="hold"/>
                                        <p:tgtEl>
                                          <p:spTgt spid="2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50" fill="hold"/>
                                        <p:tgtEl>
                                          <p:spTgt spid="2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2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250" fill="hold"/>
                                        <p:tgtEl>
                                          <p:spTgt spid="2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000"/>
                            </p:stCondLst>
                            <p:childTnLst>
                              <p:par>
                                <p:cTn id="29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3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250"/>
                            </p:stCondLst>
                            <p:childTnLst>
                              <p:par>
                                <p:cTn id="2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50" fill="hold"/>
                                        <p:tgtEl>
                                          <p:spTgt spid="2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50" fill="hold"/>
                                        <p:tgtEl>
                                          <p:spTgt spid="2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50" fill="hold"/>
                                        <p:tgtEl>
                                          <p:spTgt spid="2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50" fill="hold"/>
                                        <p:tgtEl>
                                          <p:spTgt spid="2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50"/>
                            </p:stCondLst>
                            <p:childTnLst>
                              <p:par>
                                <p:cTn id="30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8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"/>
                            </p:stCondLst>
                            <p:childTnLst>
                              <p:par>
                                <p:cTn id="32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250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250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250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50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750"/>
                            </p:stCondLst>
                            <p:childTnLst>
                              <p:par>
                                <p:cTn id="32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25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25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5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5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7" dur="25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750"/>
                            </p:stCondLst>
                            <p:childTnLst>
                              <p:par>
                                <p:cTn id="34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250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50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250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250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2000"/>
                            </p:stCondLst>
                            <p:childTnLst>
                              <p:par>
                                <p:cTn id="3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2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2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2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2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250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50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250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50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750"/>
                            </p:stCondLst>
                            <p:childTnLst>
                              <p:par>
                                <p:cTn id="36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250" fill="hold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250" fill="hold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250" fill="hold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50" fill="hold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000"/>
                            </p:stCondLst>
                            <p:childTnLst>
                              <p:par>
                                <p:cTn id="37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6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250"/>
                            </p:stCondLst>
                            <p:childTnLst>
                              <p:par>
                                <p:cTn id="3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500"/>
                            </p:stCondLst>
                            <p:childTnLst>
                              <p:par>
                                <p:cTn id="38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25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25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25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5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0"/>
                            </p:stCondLst>
                            <p:childTnLst>
                              <p:par>
                                <p:cTn id="39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250" fill="hold"/>
                                        <p:tgtEl>
                                          <p:spTgt spid="2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250" fill="hold"/>
                                        <p:tgtEl>
                                          <p:spTgt spid="2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750"/>
                            </p:stCondLst>
                            <p:childTnLst>
                              <p:par>
                                <p:cTn id="40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250" fill="hold"/>
                                        <p:tgtEl>
                                          <p:spTgt spid="2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50" fill="hold"/>
                                        <p:tgtEl>
                                          <p:spTgt spid="2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50" fill="hold"/>
                                        <p:tgtEl>
                                          <p:spTgt spid="2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250" fill="hold"/>
                                        <p:tgtEl>
                                          <p:spTgt spid="2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0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250" fill="hold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250" fill="hold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250" fill="hold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250" fill="hold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000"/>
                            </p:stCondLst>
                            <p:childTnLst>
                              <p:par>
                                <p:cTn id="4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9" dur="25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2" dur="25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250"/>
                            </p:stCondLst>
                            <p:childTnLst>
                              <p:par>
                                <p:cTn id="4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6" dur="25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9" dur="25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5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500"/>
                            </p:stCondLst>
                            <p:childTnLst>
                              <p:par>
                                <p:cTn id="4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500"/>
                            </p:stCondLst>
                            <p:childTnLst>
                              <p:par>
                                <p:cTn id="4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2" grpId="0"/>
      <p:bldP spid="2064" grpId="0"/>
      <p:bldP spid="2066" grpId="0" animBg="1"/>
      <p:bldP spid="2098" grpId="0" animBg="1"/>
      <p:bldP spid="2140" grpId="0"/>
      <p:bldP spid="2142" grpId="0" animBg="1"/>
      <p:bldP spid="2143" grpId="0"/>
      <p:bldP spid="2144" grpId="0"/>
      <p:bldP spid="2148" grpId="0"/>
      <p:bldP spid="2152" grpId="0"/>
      <p:bldP spid="2155" grpId="0"/>
      <p:bldP spid="2156" grpId="0"/>
      <p:bldP spid="2158" grpId="0"/>
      <p:bldP spid="2159" grpId="0"/>
      <p:bldP spid="2163" grpId="0"/>
      <p:bldP spid="2164" grpId="0"/>
      <p:bldP spid="2167" grpId="0"/>
      <p:bldP spid="2169" grpId="0"/>
      <p:bldP spid="2174" grpId="0"/>
      <p:bldP spid="2187" grpId="0"/>
      <p:bldP spid="2189" grpId="0"/>
      <p:bldP spid="2193" grpId="0"/>
      <p:bldP spid="2194" grpId="0"/>
      <p:bldP spid="2216" grpId="0" animBg="1"/>
      <p:bldP spid="22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0" descr="https://upload.wikimedia.org/wikipedia/commons/thumb/e/e2/Flag_of_the_United_States_%28Pantone%29.svg/langfr-225px-Flag_of_the_United_States_%28Pantone%29.svg.png">
            <a:extLst>
              <a:ext uri="{FF2B5EF4-FFF2-40B4-BE49-F238E27FC236}">
                <a16:creationId xmlns:a16="http://schemas.microsoft.com/office/drawing/2014/main" id="{61D50EC2-A589-4B27-B033-8293964C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73" y="3756593"/>
            <a:ext cx="1022993" cy="53650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0" descr="https://upload.wikimedia.org/wikipedia/commons/thumb/e/e2/Flag_of_the_United_States_%28Pantone%29.svg/langfr-225px-Flag_of_the_United_States_%28Pantone%29.svg.png">
            <a:extLst>
              <a:ext uri="{FF2B5EF4-FFF2-40B4-BE49-F238E27FC236}">
                <a16:creationId xmlns:a16="http://schemas.microsoft.com/office/drawing/2014/main" id="{443C4EF1-DF26-4F5A-B0BA-5AD9EAE3C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831" y="5136222"/>
            <a:ext cx="1425088" cy="7473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upload.wikimedia.org/wikipedia/commons/thumb/e/e2/Flag_of_the_United_States_%28Pantone%29.svg/langfr-225px-Flag_of_the_United_States_%28Pantone%29.svg.png">
            <a:extLst>
              <a:ext uri="{FF2B5EF4-FFF2-40B4-BE49-F238E27FC236}">
                <a16:creationId xmlns:a16="http://schemas.microsoft.com/office/drawing/2014/main" id="{F5DFD873-093F-44FC-A20D-7F38C09F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74" y="5136222"/>
            <a:ext cx="1425088" cy="7473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89A5604E-B5A6-4295-BF28-E8C96698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035" y="3001488"/>
            <a:ext cx="1028268" cy="51413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E96EB099-B14A-4C21-9209-5A83FE1E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847" y="3527418"/>
            <a:ext cx="1772806" cy="88640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25FBC907-2333-40E3-8F75-FBACB0608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2090760"/>
            <a:ext cx="1772806" cy="88640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904553A7-E13D-4602-9962-1DAB8604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80447"/>
            <a:ext cx="1772806" cy="88640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F10A257F-38DE-4747-A767-F86934C3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82315"/>
            <a:ext cx="1772806" cy="88640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https://upload.wikimedia.org/wikipedia/commons/thumb/5/5f/Flag_of_Quebec.svg/langfr-225px-Flag_of_Quebec.svg.png">
            <a:extLst>
              <a:ext uri="{FF2B5EF4-FFF2-40B4-BE49-F238E27FC236}">
                <a16:creationId xmlns:a16="http://schemas.microsoft.com/office/drawing/2014/main" id="{046FA5C4-C9FF-44BB-A6C1-87177A92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" y="4530076"/>
            <a:ext cx="1485899" cy="94094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s://upload.wikimedia.org/wikipedia/commons/thumb/5/5f/Flag_of_Quebec.svg/langfr-225px-Flag_of_Quebec.svg.png">
            <a:extLst>
              <a:ext uri="{FF2B5EF4-FFF2-40B4-BE49-F238E27FC236}">
                <a16:creationId xmlns:a16="http://schemas.microsoft.com/office/drawing/2014/main" id="{BEF8A745-E917-4AFF-9462-35AFC2A7B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" y="2705335"/>
            <a:ext cx="1485899" cy="93968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upload.wikimedia.org/wikipedia/commons/thumb/5/5f/Flag_of_Quebec.svg/langfr-225px-Flag_of_Quebec.svg.png">
            <a:extLst>
              <a:ext uri="{FF2B5EF4-FFF2-40B4-BE49-F238E27FC236}">
                <a16:creationId xmlns:a16="http://schemas.microsoft.com/office/drawing/2014/main" id="{6AA2CA33-0AAD-445D-B8CB-706326F1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3" y="981000"/>
            <a:ext cx="1510944" cy="93583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107504" y="1156791"/>
            <a:ext cx="16557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SAAQ</a:t>
            </a:r>
          </a:p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Société de l’Assurance</a:t>
            </a:r>
          </a:p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Automobile du Québec</a:t>
            </a:r>
          </a:p>
        </p:txBody>
      </p:sp>
      <p:sp>
        <p:nvSpPr>
          <p:cNvPr id="2064" name="Text Box 16"/>
          <p:cNvSpPr txBox="1">
            <a:spLocks noChangeArrowheads="1"/>
          </p:cNvSpPr>
          <p:nvPr/>
        </p:nvSpPr>
        <p:spPr bwMode="auto">
          <a:xfrm>
            <a:off x="107504" y="3052942"/>
            <a:ext cx="16557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Réseau justice</a:t>
            </a:r>
          </a:p>
        </p:txBody>
      </p:sp>
      <p:sp>
        <p:nvSpPr>
          <p:cNvPr id="2066" name="Text Box 18"/>
          <p:cNvSpPr txBox="1">
            <a:spLocks noChangeArrowheads="1"/>
          </p:cNvSpPr>
          <p:nvPr/>
        </p:nvSpPr>
        <p:spPr bwMode="auto">
          <a:xfrm>
            <a:off x="107504" y="4573513"/>
            <a:ext cx="1655763" cy="854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DGTIC</a:t>
            </a:r>
          </a:p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D</a:t>
            </a:r>
            <a:r>
              <a:rPr lang="fr-CA" altLang="fr-FR" sz="1000" dirty="0">
                <a:solidFill>
                  <a:schemeClr val="bg1"/>
                </a:solidFill>
              </a:rPr>
              <a:t>irection </a:t>
            </a:r>
            <a:r>
              <a:rPr lang="fr-CA" altLang="fr-FR" sz="1000" b="1" dirty="0">
                <a:solidFill>
                  <a:schemeClr val="bg1"/>
                </a:solidFill>
              </a:rPr>
              <a:t>G</a:t>
            </a:r>
            <a:r>
              <a:rPr lang="fr-CA" altLang="fr-FR" sz="1000" dirty="0">
                <a:solidFill>
                  <a:schemeClr val="bg1"/>
                </a:solidFill>
              </a:rPr>
              <a:t>énérale</a:t>
            </a:r>
          </a:p>
          <a:p>
            <a:pPr algn="ctr" eaLnBrk="1" hangingPunct="1"/>
            <a:r>
              <a:rPr lang="fr-CA" altLang="fr-FR" sz="1000" dirty="0">
                <a:solidFill>
                  <a:schemeClr val="bg1"/>
                </a:solidFill>
              </a:rPr>
              <a:t>des </a:t>
            </a:r>
            <a:r>
              <a:rPr lang="fr-CA" altLang="fr-FR" sz="1000" b="1" dirty="0">
                <a:solidFill>
                  <a:schemeClr val="bg1"/>
                </a:solidFill>
              </a:rPr>
              <a:t>T</a:t>
            </a:r>
            <a:r>
              <a:rPr lang="fr-CA" altLang="fr-FR" sz="1000" dirty="0">
                <a:solidFill>
                  <a:schemeClr val="bg1"/>
                </a:solidFill>
              </a:rPr>
              <a:t>echnologies de l’</a:t>
            </a:r>
            <a:r>
              <a:rPr lang="fr-CA" altLang="fr-FR" sz="1000" b="1" dirty="0">
                <a:solidFill>
                  <a:schemeClr val="bg1"/>
                </a:solidFill>
              </a:rPr>
              <a:t>I</a:t>
            </a:r>
            <a:r>
              <a:rPr lang="fr-CA" altLang="fr-FR" sz="1000" dirty="0">
                <a:solidFill>
                  <a:schemeClr val="bg1"/>
                </a:solidFill>
              </a:rPr>
              <a:t>nformation et des</a:t>
            </a:r>
          </a:p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C</a:t>
            </a:r>
            <a:r>
              <a:rPr lang="fr-CA" altLang="fr-FR" sz="1000" dirty="0">
                <a:solidFill>
                  <a:schemeClr val="bg1"/>
                </a:solidFill>
              </a:rPr>
              <a:t>ommunications</a:t>
            </a:r>
          </a:p>
        </p:txBody>
      </p:sp>
      <p:graphicFrame>
        <p:nvGraphicFramePr>
          <p:cNvPr id="2097" name="Object 49"/>
          <p:cNvGraphicFramePr>
            <a:graphicFrameLocks noChangeAspect="1"/>
          </p:cNvGraphicFramePr>
          <p:nvPr/>
        </p:nvGraphicFramePr>
        <p:xfrm>
          <a:off x="2531378" y="3374341"/>
          <a:ext cx="748289" cy="41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Image" r:id="rId8" imgW="1774086" imgH="1058093" progId="Word.Picture.8">
                  <p:embed/>
                </p:oleObj>
              </mc:Choice>
              <mc:Fallback>
                <p:oleObj name="Image" r:id="rId8" imgW="1774086" imgH="1058093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509" t="7146" r="5479" b="3403"/>
                      <a:stretch>
                        <a:fillRect/>
                      </a:stretch>
                    </p:blipFill>
                    <p:spPr bwMode="auto">
                      <a:xfrm>
                        <a:off x="2531378" y="3374341"/>
                        <a:ext cx="748289" cy="411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8" name="Text Box 50"/>
          <p:cNvSpPr txBox="1">
            <a:spLocks noChangeArrowheads="1"/>
          </p:cNvSpPr>
          <p:nvPr/>
        </p:nvSpPr>
        <p:spPr bwMode="auto">
          <a:xfrm>
            <a:off x="2306241" y="3858082"/>
            <a:ext cx="1198562" cy="574675"/>
          </a:xfrm>
          <a:prstGeom prst="rect">
            <a:avLst/>
          </a:prstGeom>
          <a:solidFill>
            <a:srgbClr val="D7D7D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Applications</a:t>
            </a:r>
          </a:p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opérationnelles</a:t>
            </a:r>
          </a:p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SQ et SM</a:t>
            </a:r>
          </a:p>
        </p:txBody>
      </p:sp>
      <p:pic>
        <p:nvPicPr>
          <p:cNvPr id="2126" name="Picture 7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77" y="3353703"/>
            <a:ext cx="383381" cy="43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9" name="Line 81"/>
          <p:cNvSpPr>
            <a:spLocks noChangeShapeType="1"/>
          </p:cNvSpPr>
          <p:nvPr/>
        </p:nvSpPr>
        <p:spPr bwMode="auto">
          <a:xfrm flipV="1">
            <a:off x="3862572" y="1421065"/>
            <a:ext cx="0" cy="287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1" name="Line 83"/>
          <p:cNvSpPr>
            <a:spLocks noChangeShapeType="1"/>
          </p:cNvSpPr>
          <p:nvPr/>
        </p:nvSpPr>
        <p:spPr bwMode="auto">
          <a:xfrm flipV="1">
            <a:off x="3491905" y="1557338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2" name="Line 84"/>
          <p:cNvSpPr>
            <a:spLocks noChangeShapeType="1"/>
          </p:cNvSpPr>
          <p:nvPr/>
        </p:nvSpPr>
        <p:spPr bwMode="auto">
          <a:xfrm flipV="1">
            <a:off x="1979018" y="1557338"/>
            <a:ext cx="151288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3" name="Line 85"/>
          <p:cNvSpPr>
            <a:spLocks noChangeShapeType="1"/>
          </p:cNvSpPr>
          <p:nvPr/>
        </p:nvSpPr>
        <p:spPr bwMode="auto">
          <a:xfrm>
            <a:off x="1979018" y="1557338"/>
            <a:ext cx="0" cy="165576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4" name="Line 86"/>
          <p:cNvSpPr>
            <a:spLocks noChangeShapeType="1"/>
          </p:cNvSpPr>
          <p:nvPr/>
        </p:nvSpPr>
        <p:spPr bwMode="auto">
          <a:xfrm flipV="1">
            <a:off x="1687860" y="3208338"/>
            <a:ext cx="291158" cy="476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5" name="Line 87"/>
          <p:cNvSpPr>
            <a:spLocks noChangeShapeType="1"/>
          </p:cNvSpPr>
          <p:nvPr/>
        </p:nvSpPr>
        <p:spPr bwMode="auto">
          <a:xfrm flipV="1">
            <a:off x="2123480" y="2060575"/>
            <a:ext cx="8636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6" name="Line 88"/>
          <p:cNvSpPr>
            <a:spLocks noChangeShapeType="1"/>
          </p:cNvSpPr>
          <p:nvPr/>
        </p:nvSpPr>
        <p:spPr bwMode="auto">
          <a:xfrm flipH="1">
            <a:off x="2123480" y="2060575"/>
            <a:ext cx="0" cy="29527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37" name="Line 89"/>
          <p:cNvSpPr>
            <a:spLocks noChangeShapeType="1"/>
          </p:cNvSpPr>
          <p:nvPr/>
        </p:nvSpPr>
        <p:spPr bwMode="auto">
          <a:xfrm flipV="1">
            <a:off x="1678335" y="5013325"/>
            <a:ext cx="44514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40" name="Text Box 92"/>
          <p:cNvSpPr txBox="1">
            <a:spLocks noChangeArrowheads="1"/>
          </p:cNvSpPr>
          <p:nvPr/>
        </p:nvSpPr>
        <p:spPr bwMode="auto">
          <a:xfrm>
            <a:off x="5267705" y="750879"/>
            <a:ext cx="15335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CIPC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entre d’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nformation</a:t>
            </a:r>
          </a:p>
          <a:p>
            <a:pPr algn="ctr"/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de la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P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olice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anadienne</a:t>
            </a:r>
          </a:p>
        </p:txBody>
      </p:sp>
      <p:sp>
        <p:nvSpPr>
          <p:cNvPr id="2142" name="Text Box 94"/>
          <p:cNvSpPr txBox="1">
            <a:spLocks noChangeArrowheads="1"/>
          </p:cNvSpPr>
          <p:nvPr/>
        </p:nvSpPr>
        <p:spPr bwMode="auto">
          <a:xfrm>
            <a:off x="4162599" y="3858082"/>
            <a:ext cx="1201737" cy="574675"/>
          </a:xfrm>
          <a:prstGeom prst="rect">
            <a:avLst/>
          </a:prstGeom>
          <a:solidFill>
            <a:srgbClr val="D7D7D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Applications</a:t>
            </a:r>
          </a:p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administratives SQ</a:t>
            </a:r>
          </a:p>
        </p:txBody>
      </p:sp>
      <p:sp>
        <p:nvSpPr>
          <p:cNvPr id="2143" name="Text Box 95"/>
          <p:cNvSpPr txBox="1">
            <a:spLocks noChangeArrowheads="1"/>
          </p:cNvSpPr>
          <p:nvPr/>
        </p:nvSpPr>
        <p:spPr bwMode="auto">
          <a:xfrm>
            <a:off x="107504" y="2060848"/>
            <a:ext cx="19086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Immatriculation des véhicules</a:t>
            </a:r>
          </a:p>
          <a:p>
            <a:pPr eaLnBrk="1" hangingPunct="1"/>
            <a:r>
              <a:rPr lang="fr-CA" altLang="fr-FR" sz="900" b="1" dirty="0"/>
              <a:t>- Permis de conduire</a:t>
            </a:r>
          </a:p>
        </p:txBody>
      </p:sp>
      <p:sp>
        <p:nvSpPr>
          <p:cNvPr id="2144" name="Text Box 96"/>
          <p:cNvSpPr txBox="1">
            <a:spLocks noChangeArrowheads="1"/>
          </p:cNvSpPr>
          <p:nvPr/>
        </p:nvSpPr>
        <p:spPr bwMode="auto">
          <a:xfrm>
            <a:off x="107504" y="3793248"/>
            <a:ext cx="137001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Services judiciaires</a:t>
            </a:r>
          </a:p>
          <a:p>
            <a:pPr eaLnBrk="1" hangingPunct="1"/>
            <a:r>
              <a:rPr lang="fr-CA" altLang="fr-FR" sz="900" b="1" dirty="0"/>
              <a:t>- RACJ</a:t>
            </a:r>
          </a:p>
          <a:p>
            <a:pPr eaLnBrk="1" hangingPunct="1"/>
            <a:r>
              <a:rPr lang="fr-CA" altLang="fr-FR" sz="900" b="1" dirty="0"/>
              <a:t>- DACOR</a:t>
            </a:r>
          </a:p>
        </p:txBody>
      </p:sp>
      <p:sp>
        <p:nvSpPr>
          <p:cNvPr id="2148" name="Text Box 100"/>
          <p:cNvSpPr txBox="1">
            <a:spLocks noChangeArrowheads="1"/>
          </p:cNvSpPr>
          <p:nvPr/>
        </p:nvSpPr>
        <p:spPr bwMode="auto">
          <a:xfrm>
            <a:off x="107504" y="5651956"/>
            <a:ext cx="15427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MFFP</a:t>
            </a:r>
          </a:p>
          <a:p>
            <a:pPr eaLnBrk="1" hangingPunct="1"/>
            <a:r>
              <a:rPr lang="fr-CA" altLang="fr-FR" sz="900" b="1" dirty="0"/>
              <a:t>  Certificat du chasseur</a:t>
            </a:r>
          </a:p>
        </p:txBody>
      </p:sp>
      <p:sp>
        <p:nvSpPr>
          <p:cNvPr id="2149" name="Line 101"/>
          <p:cNvSpPr>
            <a:spLocks noChangeShapeType="1"/>
          </p:cNvSpPr>
          <p:nvPr/>
        </p:nvSpPr>
        <p:spPr bwMode="auto">
          <a:xfrm flipV="1">
            <a:off x="4213027" y="1052513"/>
            <a:ext cx="93503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50" name="Line 102"/>
          <p:cNvSpPr>
            <a:spLocks noChangeShapeType="1"/>
          </p:cNvSpPr>
          <p:nvPr/>
        </p:nvSpPr>
        <p:spPr bwMode="auto">
          <a:xfrm flipV="1">
            <a:off x="4213027" y="1052513"/>
            <a:ext cx="0" cy="6604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51" name="Line 103"/>
          <p:cNvSpPr>
            <a:spLocks noChangeShapeType="1"/>
          </p:cNvSpPr>
          <p:nvPr/>
        </p:nvSpPr>
        <p:spPr bwMode="auto">
          <a:xfrm flipV="1">
            <a:off x="1691680" y="1406274"/>
            <a:ext cx="2170892" cy="6601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52" name="Text Box 104"/>
          <p:cNvSpPr txBox="1">
            <a:spLocks noChangeArrowheads="1"/>
          </p:cNvSpPr>
          <p:nvPr/>
        </p:nvSpPr>
        <p:spPr bwMode="auto">
          <a:xfrm>
            <a:off x="7355714" y="672811"/>
            <a:ext cx="16779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PARIS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P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olice </a:t>
            </a:r>
            <a:r>
              <a:rPr lang="fr-CH" altLang="fr-FR" sz="1000" b="1" dirty="0" err="1">
                <a:solidFill>
                  <a:schemeClr val="bg1"/>
                </a:solidFill>
                <a:latin typeface="Tahoma" panose="020B0604030504040204" pitchFamily="34" charset="0"/>
              </a:rPr>
              <a:t>A</a:t>
            </a:r>
            <a:r>
              <a:rPr lang="fr-CH" altLang="fr-FR" sz="1000" dirty="0" err="1">
                <a:solidFill>
                  <a:schemeClr val="bg1"/>
                </a:solidFill>
                <a:latin typeface="Tahoma" panose="020B0604030504040204" pitchFamily="34" charset="0"/>
              </a:rPr>
              <a:t>utomated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R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egistration</a:t>
            </a:r>
          </a:p>
          <a:p>
            <a:pPr algn="ctr"/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nformation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ystem</a:t>
            </a:r>
          </a:p>
        </p:txBody>
      </p:sp>
      <p:sp>
        <p:nvSpPr>
          <p:cNvPr id="2155" name="Text Box 107"/>
          <p:cNvSpPr txBox="1">
            <a:spLocks noChangeArrowheads="1"/>
          </p:cNvSpPr>
          <p:nvPr/>
        </p:nvSpPr>
        <p:spPr bwMode="auto">
          <a:xfrm>
            <a:off x="7559675" y="1604963"/>
            <a:ext cx="14763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BVA Ontario</a:t>
            </a:r>
          </a:p>
          <a:p>
            <a:pPr eaLnBrk="1" hangingPunct="1"/>
            <a:r>
              <a:rPr lang="fr-CA" altLang="fr-FR" sz="900" b="1" dirty="0"/>
              <a:t>- BVA autres provinces</a:t>
            </a:r>
          </a:p>
        </p:txBody>
      </p:sp>
      <p:sp>
        <p:nvSpPr>
          <p:cNvPr id="2156" name="Text Box 108"/>
          <p:cNvSpPr txBox="1">
            <a:spLocks noChangeArrowheads="1"/>
          </p:cNvSpPr>
          <p:nvPr/>
        </p:nvSpPr>
        <p:spPr bwMode="auto">
          <a:xfrm>
            <a:off x="5364163" y="1636058"/>
            <a:ext cx="1584325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Fichier des personnes</a:t>
            </a:r>
          </a:p>
          <a:p>
            <a:pPr eaLnBrk="1" hangingPunct="1"/>
            <a:r>
              <a:rPr lang="fr-CA" altLang="fr-FR" sz="900" b="1" dirty="0"/>
              <a:t>- Dossiers judiciaires</a:t>
            </a:r>
          </a:p>
          <a:p>
            <a:pPr eaLnBrk="1" hangingPunct="1"/>
            <a:r>
              <a:rPr lang="fr-CA" altLang="fr-FR" sz="900" b="1" dirty="0"/>
              <a:t>- Fichier des véhicules</a:t>
            </a:r>
          </a:p>
          <a:p>
            <a:pPr eaLnBrk="1" hangingPunct="1"/>
            <a:r>
              <a:rPr lang="fr-CA" altLang="fr-FR" sz="900" b="1" dirty="0"/>
              <a:t>- Fichier des biens</a:t>
            </a:r>
          </a:p>
          <a:p>
            <a:pPr eaLnBrk="1" hangingPunct="1"/>
            <a:r>
              <a:rPr lang="fr-CA" altLang="fr-FR" sz="900" b="1" dirty="0"/>
              <a:t>- Fichier de la navigation</a:t>
            </a:r>
          </a:p>
        </p:txBody>
      </p:sp>
      <p:sp>
        <p:nvSpPr>
          <p:cNvPr id="2158" name="Text Box 110"/>
          <p:cNvSpPr txBox="1">
            <a:spLocks noChangeArrowheads="1"/>
          </p:cNvSpPr>
          <p:nvPr/>
        </p:nvSpPr>
        <p:spPr bwMode="auto">
          <a:xfrm>
            <a:off x="4067349" y="4636527"/>
            <a:ext cx="172878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Contrôle des dépenses</a:t>
            </a:r>
          </a:p>
          <a:p>
            <a:pPr eaLnBrk="1" hangingPunct="1"/>
            <a:r>
              <a:rPr lang="fr-CA" altLang="fr-FR" sz="900" b="1" dirty="0"/>
              <a:t>- Gestion du parc auto</a:t>
            </a:r>
          </a:p>
          <a:p>
            <a:pPr eaLnBrk="1" hangingPunct="1"/>
            <a:r>
              <a:rPr lang="fr-CA" altLang="fr-FR" sz="900" b="1" dirty="0"/>
              <a:t>- Rapport journalier</a:t>
            </a:r>
          </a:p>
          <a:p>
            <a:pPr eaLnBrk="1" hangingPunct="1"/>
            <a:r>
              <a:rPr lang="fr-CA" altLang="fr-FR" sz="900" b="1" dirty="0"/>
              <a:t>- Rapport des effectifs</a:t>
            </a:r>
          </a:p>
          <a:p>
            <a:pPr eaLnBrk="1" hangingPunct="1"/>
            <a:r>
              <a:rPr lang="fr-CA" altLang="fr-FR" sz="900" b="1" dirty="0"/>
              <a:t>- Sécurité routière</a:t>
            </a:r>
          </a:p>
          <a:p>
            <a:pPr eaLnBrk="1" hangingPunct="1"/>
            <a:r>
              <a:rPr lang="fr-CA" altLang="fr-FR" sz="900" b="1" dirty="0"/>
              <a:t>- Fichier approvisionnement</a:t>
            </a:r>
          </a:p>
          <a:p>
            <a:pPr eaLnBrk="1" hangingPunct="1"/>
            <a:r>
              <a:rPr lang="fr-CA" altLang="fr-FR" sz="900" b="1" dirty="0"/>
              <a:t>- RITP – Cartes d’appel</a:t>
            </a:r>
          </a:p>
          <a:p>
            <a:pPr eaLnBrk="1" hangingPunct="1"/>
            <a:r>
              <a:rPr lang="fr-CA" altLang="fr-FR" sz="900" b="1" dirty="0"/>
              <a:t>- Assiduité</a:t>
            </a:r>
          </a:p>
          <a:p>
            <a:pPr eaLnBrk="1" hangingPunct="1"/>
            <a:r>
              <a:rPr lang="fr-CA" altLang="fr-FR" sz="900" b="1" dirty="0"/>
              <a:t>- Permis d’explosifs</a:t>
            </a:r>
          </a:p>
          <a:p>
            <a:pPr eaLnBrk="1" hangingPunct="1"/>
            <a:r>
              <a:rPr lang="fr-CA" altLang="fr-FR" sz="900" b="1" dirty="0"/>
              <a:t>- Gestion atelier mécanique</a:t>
            </a:r>
          </a:p>
        </p:txBody>
      </p:sp>
      <p:sp>
        <p:nvSpPr>
          <p:cNvPr id="2159" name="Text Box 111"/>
          <p:cNvSpPr txBox="1">
            <a:spLocks noChangeArrowheads="1"/>
          </p:cNvSpPr>
          <p:nvPr/>
        </p:nvSpPr>
        <p:spPr bwMode="auto">
          <a:xfrm>
            <a:off x="2196480" y="4627002"/>
            <a:ext cx="201612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Index général et MIP</a:t>
            </a:r>
          </a:p>
          <a:p>
            <a:pPr eaLnBrk="1" hangingPunct="1"/>
            <a:r>
              <a:rPr lang="fr-CA" altLang="fr-FR" sz="900" b="1" dirty="0"/>
              <a:t>- Modus operandi</a:t>
            </a:r>
          </a:p>
          <a:p>
            <a:pPr eaLnBrk="1" hangingPunct="1"/>
            <a:r>
              <a:rPr lang="fr-CA" altLang="fr-FR" sz="900" b="1" dirty="0"/>
              <a:t>- Renseignements criminels</a:t>
            </a:r>
          </a:p>
          <a:p>
            <a:pPr eaLnBrk="1" hangingPunct="1"/>
            <a:r>
              <a:rPr lang="fr-CA" altLang="fr-FR" sz="900" b="1" dirty="0"/>
              <a:t>- Contrôle des armes à feu</a:t>
            </a:r>
          </a:p>
          <a:p>
            <a:pPr eaLnBrk="1" hangingPunct="1"/>
            <a:r>
              <a:rPr lang="fr-CA" altLang="fr-FR" sz="900" b="1" dirty="0"/>
              <a:t>- Permis d’alcool</a:t>
            </a:r>
          </a:p>
          <a:p>
            <a:pPr eaLnBrk="1" hangingPunct="1"/>
            <a:r>
              <a:rPr lang="fr-CA" altLang="fr-FR" sz="900" b="1" dirty="0"/>
              <a:t>- Identification biens</a:t>
            </a:r>
          </a:p>
          <a:p>
            <a:pPr eaLnBrk="1" hangingPunct="1"/>
            <a:r>
              <a:rPr lang="fr-CA" altLang="fr-FR" sz="900" b="1" dirty="0"/>
              <a:t>     d’entreprises</a:t>
            </a:r>
          </a:p>
          <a:p>
            <a:pPr eaLnBrk="1" hangingPunct="1"/>
            <a:r>
              <a:rPr lang="fr-CA" altLang="fr-FR" sz="900" b="1" dirty="0"/>
              <a:t>- Permis agents de sécurité</a:t>
            </a:r>
          </a:p>
          <a:p>
            <a:pPr eaLnBrk="1" hangingPunct="1"/>
            <a:r>
              <a:rPr lang="fr-CA" altLang="fr-FR" sz="900" b="1" dirty="0"/>
              <a:t>- Fichier des agences et des</a:t>
            </a:r>
          </a:p>
          <a:p>
            <a:pPr eaLnBrk="1" hangingPunct="1"/>
            <a:r>
              <a:rPr lang="fr-CA" altLang="fr-FR" sz="900" b="1" dirty="0"/>
              <a:t>    usagers</a:t>
            </a:r>
          </a:p>
          <a:p>
            <a:pPr eaLnBrk="1" hangingPunct="1"/>
            <a:r>
              <a:rPr lang="fr-CA" altLang="fr-FR" sz="900" b="1" dirty="0"/>
              <a:t>- Messages narratifs</a:t>
            </a:r>
          </a:p>
          <a:p>
            <a:pPr eaLnBrk="1" hangingPunct="1"/>
            <a:r>
              <a:rPr lang="fr-CA" altLang="fr-FR" sz="900" b="1" dirty="0"/>
              <a:t>- Personnes sous engagement</a:t>
            </a:r>
          </a:p>
        </p:txBody>
      </p:sp>
      <p:sp>
        <p:nvSpPr>
          <p:cNvPr id="2161" name="Line 113"/>
          <p:cNvSpPr>
            <a:spLocks noChangeShapeType="1"/>
          </p:cNvSpPr>
          <p:nvPr/>
        </p:nvSpPr>
        <p:spPr bwMode="auto">
          <a:xfrm>
            <a:off x="7164065" y="1123158"/>
            <a:ext cx="99" cy="136921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63" name="Text Box 115"/>
          <p:cNvSpPr txBox="1">
            <a:spLocks noChangeArrowheads="1"/>
          </p:cNvSpPr>
          <p:nvPr/>
        </p:nvSpPr>
        <p:spPr bwMode="auto">
          <a:xfrm>
            <a:off x="7405407" y="2260023"/>
            <a:ext cx="15636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SCC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ervice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orrectionnel du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anada</a:t>
            </a:r>
          </a:p>
        </p:txBody>
      </p:sp>
      <p:sp>
        <p:nvSpPr>
          <p:cNvPr id="2164" name="Text Box 116"/>
          <p:cNvSpPr txBox="1">
            <a:spLocks noChangeArrowheads="1"/>
          </p:cNvSpPr>
          <p:nvPr/>
        </p:nvSpPr>
        <p:spPr bwMode="auto">
          <a:xfrm>
            <a:off x="7524750" y="3035300"/>
            <a:ext cx="13319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900" b="1" dirty="0"/>
              <a:t>Système de gestion des détenus</a:t>
            </a:r>
          </a:p>
        </p:txBody>
      </p:sp>
      <p:sp>
        <p:nvSpPr>
          <p:cNvPr id="2167" name="Text Box 119"/>
          <p:cNvSpPr txBox="1">
            <a:spLocks noChangeArrowheads="1"/>
          </p:cNvSpPr>
          <p:nvPr/>
        </p:nvSpPr>
        <p:spPr bwMode="auto">
          <a:xfrm>
            <a:off x="7323650" y="3543582"/>
            <a:ext cx="17272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SCIRAF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ystème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anadien</a:t>
            </a:r>
          </a:p>
          <a:p>
            <a:pPr algn="ctr"/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d’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nformation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R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elativement aux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A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rmes à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F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eu</a:t>
            </a:r>
          </a:p>
        </p:txBody>
      </p:sp>
      <p:sp>
        <p:nvSpPr>
          <p:cNvPr id="2169" name="Text Box 121"/>
          <p:cNvSpPr txBox="1">
            <a:spLocks noChangeArrowheads="1"/>
          </p:cNvSpPr>
          <p:nvPr/>
        </p:nvSpPr>
        <p:spPr bwMode="auto">
          <a:xfrm>
            <a:off x="7451725" y="4484688"/>
            <a:ext cx="1512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900" b="1" dirty="0"/>
              <a:t>Registre canadien des</a:t>
            </a:r>
          </a:p>
          <a:p>
            <a:pPr algn="ctr" eaLnBrk="1" hangingPunct="1"/>
            <a:r>
              <a:rPr lang="fr-CA" altLang="fr-FR" sz="900" b="1" dirty="0"/>
              <a:t>armes à feu en direct</a:t>
            </a:r>
          </a:p>
        </p:txBody>
      </p:sp>
      <p:sp>
        <p:nvSpPr>
          <p:cNvPr id="2174" name="Text Box 126"/>
          <p:cNvSpPr txBox="1">
            <a:spLocks noChangeArrowheads="1"/>
          </p:cNvSpPr>
          <p:nvPr/>
        </p:nvSpPr>
        <p:spPr bwMode="auto">
          <a:xfrm>
            <a:off x="5848374" y="5956538"/>
            <a:ext cx="153193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Fichier des personnes</a:t>
            </a:r>
          </a:p>
          <a:p>
            <a:pPr eaLnBrk="1" hangingPunct="1"/>
            <a:r>
              <a:rPr lang="fr-CA" altLang="fr-FR" sz="900" b="1" dirty="0"/>
              <a:t>- Dossiers judiciaires</a:t>
            </a:r>
          </a:p>
          <a:p>
            <a:pPr eaLnBrk="1" hangingPunct="1"/>
            <a:r>
              <a:rPr lang="fr-CA" altLang="fr-FR" sz="900" b="1" dirty="0"/>
              <a:t>- Fichier des véhicules</a:t>
            </a:r>
          </a:p>
          <a:p>
            <a:pPr eaLnBrk="1" hangingPunct="1"/>
            <a:r>
              <a:rPr lang="fr-CA" altLang="fr-FR" sz="900" b="1" dirty="0"/>
              <a:t>- Fichier des biens</a:t>
            </a:r>
          </a:p>
          <a:p>
            <a:pPr eaLnBrk="1" hangingPunct="1"/>
            <a:r>
              <a:rPr lang="fr-CA" altLang="fr-FR" sz="900" b="1" dirty="0"/>
              <a:t>- Fichier de la navigation</a:t>
            </a:r>
          </a:p>
        </p:txBody>
      </p:sp>
      <p:sp>
        <p:nvSpPr>
          <p:cNvPr id="2175" name="Line 127"/>
          <p:cNvSpPr>
            <a:spLocks noChangeShapeType="1"/>
          </p:cNvSpPr>
          <p:nvPr/>
        </p:nvSpPr>
        <p:spPr bwMode="auto">
          <a:xfrm>
            <a:off x="935385" y="1925638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83" name="Line 135"/>
          <p:cNvSpPr>
            <a:spLocks noChangeShapeType="1"/>
          </p:cNvSpPr>
          <p:nvPr/>
        </p:nvSpPr>
        <p:spPr bwMode="auto">
          <a:xfrm flipV="1">
            <a:off x="7164164" y="2492375"/>
            <a:ext cx="13516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87" name="Text Box 139"/>
          <p:cNvSpPr txBox="1">
            <a:spLocks noChangeArrowheads="1"/>
          </p:cNvSpPr>
          <p:nvPr/>
        </p:nvSpPr>
        <p:spPr bwMode="auto">
          <a:xfrm>
            <a:off x="5886951" y="3060118"/>
            <a:ext cx="706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>
                <a:solidFill>
                  <a:schemeClr val="bg1"/>
                </a:solidFill>
                <a:latin typeface="Tahoma" panose="020B0604030504040204" pitchFamily="34" charset="0"/>
              </a:rPr>
              <a:t>Interpol</a:t>
            </a:r>
          </a:p>
          <a:p>
            <a:pPr algn="ctr"/>
            <a:r>
              <a:rPr lang="fr-CH" altLang="fr-FR" sz="1000" b="1">
                <a:solidFill>
                  <a:schemeClr val="bg1"/>
                </a:solidFill>
                <a:latin typeface="Tahoma" panose="020B0604030504040204" pitchFamily="34" charset="0"/>
              </a:rPr>
              <a:t>Ottawa</a:t>
            </a:r>
          </a:p>
        </p:txBody>
      </p:sp>
      <p:sp>
        <p:nvSpPr>
          <p:cNvPr id="2189" name="Text Box 141"/>
          <p:cNvSpPr txBox="1">
            <a:spLocks noChangeArrowheads="1"/>
          </p:cNvSpPr>
          <p:nvPr/>
        </p:nvSpPr>
        <p:spPr bwMode="auto">
          <a:xfrm>
            <a:off x="5767094" y="3826407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Interpol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Washington</a:t>
            </a:r>
          </a:p>
        </p:txBody>
      </p:sp>
      <p:sp>
        <p:nvSpPr>
          <p:cNvPr id="2193" name="Text Box 145"/>
          <p:cNvSpPr txBox="1">
            <a:spLocks noChangeArrowheads="1"/>
          </p:cNvSpPr>
          <p:nvPr/>
        </p:nvSpPr>
        <p:spPr bwMode="auto">
          <a:xfrm>
            <a:off x="7450013" y="5157192"/>
            <a:ext cx="1514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NLETS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N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ational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L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aw </a:t>
            </a:r>
            <a:r>
              <a:rPr lang="fr-CH" altLang="fr-FR" sz="1000" b="1" dirty="0" err="1">
                <a:solidFill>
                  <a:schemeClr val="bg1"/>
                </a:solidFill>
                <a:latin typeface="Tahoma" panose="020B0604030504040204" pitchFamily="34" charset="0"/>
              </a:rPr>
              <a:t>E</a:t>
            </a:r>
            <a:r>
              <a:rPr lang="fr-CH" altLang="fr-FR" sz="1000" dirty="0" err="1">
                <a:solidFill>
                  <a:schemeClr val="bg1"/>
                </a:solidFill>
                <a:latin typeface="Tahoma" panose="020B0604030504040204" pitchFamily="34" charset="0"/>
              </a:rPr>
              <a:t>nforcement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T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elecom</a:t>
            </a:r>
          </a:p>
          <a:p>
            <a:pPr algn="ctr"/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System</a:t>
            </a:r>
          </a:p>
        </p:txBody>
      </p:sp>
      <p:sp>
        <p:nvSpPr>
          <p:cNvPr id="2194" name="Text Box 146"/>
          <p:cNvSpPr txBox="1">
            <a:spLocks noChangeArrowheads="1"/>
          </p:cNvSpPr>
          <p:nvPr/>
        </p:nvSpPr>
        <p:spPr bwMode="auto">
          <a:xfrm>
            <a:off x="7513307" y="6000988"/>
            <a:ext cx="143986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Agences américaines</a:t>
            </a:r>
          </a:p>
          <a:p>
            <a:pPr eaLnBrk="1" hangingPunct="1"/>
            <a:r>
              <a:rPr lang="fr-CA" altLang="fr-FR" sz="900" b="1" dirty="0"/>
              <a:t>- Aide</a:t>
            </a:r>
          </a:p>
          <a:p>
            <a:pPr eaLnBrk="1" hangingPunct="1"/>
            <a:r>
              <a:rPr lang="fr-CA" altLang="fr-FR" sz="900" b="1" dirty="0"/>
              <a:t>- BVA États-Unis</a:t>
            </a:r>
          </a:p>
        </p:txBody>
      </p:sp>
      <p:sp>
        <p:nvSpPr>
          <p:cNvPr id="2195" name="Line 147"/>
          <p:cNvSpPr>
            <a:spLocks noChangeShapeType="1"/>
          </p:cNvSpPr>
          <p:nvPr/>
        </p:nvSpPr>
        <p:spPr bwMode="auto">
          <a:xfrm flipH="1">
            <a:off x="7083202" y="1412875"/>
            <a:ext cx="9525" cy="25209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96" name="Line 148"/>
          <p:cNvSpPr>
            <a:spLocks noChangeShapeType="1"/>
          </p:cNvSpPr>
          <p:nvPr/>
        </p:nvSpPr>
        <p:spPr bwMode="auto">
          <a:xfrm flipV="1">
            <a:off x="6948264" y="1124744"/>
            <a:ext cx="2159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97" name="Line 149"/>
          <p:cNvSpPr>
            <a:spLocks noChangeShapeType="1"/>
          </p:cNvSpPr>
          <p:nvPr/>
        </p:nvSpPr>
        <p:spPr bwMode="auto">
          <a:xfrm flipV="1">
            <a:off x="6948264" y="1412875"/>
            <a:ext cx="144463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98" name="Line 150"/>
          <p:cNvSpPr>
            <a:spLocks noChangeShapeType="1"/>
          </p:cNvSpPr>
          <p:nvPr/>
        </p:nvSpPr>
        <p:spPr bwMode="auto">
          <a:xfrm flipV="1">
            <a:off x="7080565" y="3933825"/>
            <a:ext cx="20923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199" name="Line 151"/>
          <p:cNvSpPr>
            <a:spLocks noChangeShapeType="1"/>
          </p:cNvSpPr>
          <p:nvPr/>
        </p:nvSpPr>
        <p:spPr bwMode="auto">
          <a:xfrm flipH="1">
            <a:off x="5292080" y="1471687"/>
            <a:ext cx="0" cy="11652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0" name="Line 152"/>
          <p:cNvSpPr>
            <a:spLocks noChangeShapeType="1"/>
          </p:cNvSpPr>
          <p:nvPr/>
        </p:nvSpPr>
        <p:spPr bwMode="auto">
          <a:xfrm flipV="1">
            <a:off x="5292079" y="2636838"/>
            <a:ext cx="935683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1" name="Line 153"/>
          <p:cNvSpPr>
            <a:spLocks noChangeShapeType="1"/>
          </p:cNvSpPr>
          <p:nvPr/>
        </p:nvSpPr>
        <p:spPr bwMode="auto">
          <a:xfrm>
            <a:off x="6237287" y="2636838"/>
            <a:ext cx="0" cy="353466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2" name="Line 154"/>
          <p:cNvSpPr>
            <a:spLocks noChangeShapeType="1"/>
          </p:cNvSpPr>
          <p:nvPr/>
        </p:nvSpPr>
        <p:spPr bwMode="auto">
          <a:xfrm flipH="1">
            <a:off x="6240169" y="3514147"/>
            <a:ext cx="0" cy="242444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5" name="Line 157"/>
          <p:cNvSpPr>
            <a:spLocks noChangeShapeType="1"/>
          </p:cNvSpPr>
          <p:nvPr/>
        </p:nvSpPr>
        <p:spPr bwMode="auto">
          <a:xfrm flipH="1">
            <a:off x="6372225" y="4283977"/>
            <a:ext cx="0" cy="63237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6" name="Line 158"/>
          <p:cNvSpPr>
            <a:spLocks noChangeShapeType="1"/>
          </p:cNvSpPr>
          <p:nvPr/>
        </p:nvSpPr>
        <p:spPr bwMode="auto">
          <a:xfrm flipV="1">
            <a:off x="6372225" y="4919901"/>
            <a:ext cx="180022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7" name="Line 159"/>
          <p:cNvSpPr>
            <a:spLocks noChangeShapeType="1"/>
          </p:cNvSpPr>
          <p:nvPr/>
        </p:nvSpPr>
        <p:spPr bwMode="auto">
          <a:xfrm flipH="1">
            <a:off x="8172450" y="4919901"/>
            <a:ext cx="0" cy="2159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09" name="Line 161"/>
          <p:cNvSpPr>
            <a:spLocks noChangeShapeType="1"/>
          </p:cNvSpPr>
          <p:nvPr/>
        </p:nvSpPr>
        <p:spPr bwMode="auto">
          <a:xfrm flipH="1">
            <a:off x="3862572" y="2862177"/>
            <a:ext cx="0" cy="23117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0" name="Line 162"/>
          <p:cNvSpPr>
            <a:spLocks noChangeShapeType="1"/>
          </p:cNvSpPr>
          <p:nvPr/>
        </p:nvSpPr>
        <p:spPr bwMode="auto">
          <a:xfrm flipH="1">
            <a:off x="2905522" y="3104466"/>
            <a:ext cx="0" cy="206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1" name="Line 163"/>
          <p:cNvSpPr>
            <a:spLocks noChangeShapeType="1"/>
          </p:cNvSpPr>
          <p:nvPr/>
        </p:nvSpPr>
        <p:spPr bwMode="auto">
          <a:xfrm flipH="1">
            <a:off x="4763467" y="3093353"/>
            <a:ext cx="0" cy="206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2" name="Line 164"/>
          <p:cNvSpPr>
            <a:spLocks noChangeShapeType="1"/>
          </p:cNvSpPr>
          <p:nvPr/>
        </p:nvSpPr>
        <p:spPr bwMode="auto">
          <a:xfrm flipV="1">
            <a:off x="2894358" y="3093353"/>
            <a:ext cx="1869109" cy="9526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6" name="Text Box 168"/>
          <p:cNvSpPr txBox="1">
            <a:spLocks noChangeArrowheads="1"/>
          </p:cNvSpPr>
          <p:nvPr/>
        </p:nvSpPr>
        <p:spPr bwMode="auto">
          <a:xfrm>
            <a:off x="539552" y="17334"/>
            <a:ext cx="8208912" cy="461665"/>
          </a:xfrm>
          <a:prstGeom prst="rect">
            <a:avLst/>
          </a:prstGeom>
          <a:solidFill>
            <a:srgbClr val="D7D7D7"/>
          </a:solidFill>
          <a:ln w="76200" cmpd="tri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A" altLang="fr-FR" sz="2400" b="1" dirty="0">
                <a:solidFill>
                  <a:schemeClr val="bg1"/>
                </a:solidFill>
                <a:latin typeface="Tahoma" panose="020B0604030504040204" pitchFamily="34" charset="0"/>
              </a:rPr>
              <a:t>Réseau du CRPQ dans le quotidien du patrouilleur</a:t>
            </a:r>
          </a:p>
        </p:txBody>
      </p:sp>
      <p:sp>
        <p:nvSpPr>
          <p:cNvPr id="2217" name="Line 169"/>
          <p:cNvSpPr>
            <a:spLocks noChangeShapeType="1"/>
          </p:cNvSpPr>
          <p:nvPr/>
        </p:nvSpPr>
        <p:spPr bwMode="auto">
          <a:xfrm>
            <a:off x="935385" y="3644900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8" name="Line 170"/>
          <p:cNvSpPr>
            <a:spLocks noChangeShapeType="1"/>
          </p:cNvSpPr>
          <p:nvPr/>
        </p:nvSpPr>
        <p:spPr bwMode="auto">
          <a:xfrm>
            <a:off x="935385" y="5471024"/>
            <a:ext cx="0" cy="14656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19" name="Line 171"/>
          <p:cNvSpPr>
            <a:spLocks noChangeShapeType="1"/>
          </p:cNvSpPr>
          <p:nvPr/>
        </p:nvSpPr>
        <p:spPr bwMode="auto">
          <a:xfrm>
            <a:off x="6034467" y="1485900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0" name="Line 172"/>
          <p:cNvSpPr>
            <a:spLocks noChangeShapeType="1"/>
          </p:cNvSpPr>
          <p:nvPr/>
        </p:nvSpPr>
        <p:spPr bwMode="auto">
          <a:xfrm>
            <a:off x="8172450" y="1485900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1" name="Line 173"/>
          <p:cNvSpPr>
            <a:spLocks noChangeShapeType="1"/>
          </p:cNvSpPr>
          <p:nvPr/>
        </p:nvSpPr>
        <p:spPr bwMode="auto">
          <a:xfrm>
            <a:off x="8172450" y="2977163"/>
            <a:ext cx="0" cy="914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2" name="Line 174"/>
          <p:cNvSpPr>
            <a:spLocks noChangeShapeType="1"/>
          </p:cNvSpPr>
          <p:nvPr/>
        </p:nvSpPr>
        <p:spPr bwMode="auto">
          <a:xfrm>
            <a:off x="8172450" y="4411664"/>
            <a:ext cx="0" cy="115886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3" name="Line 175"/>
          <p:cNvSpPr>
            <a:spLocks noChangeShapeType="1"/>
          </p:cNvSpPr>
          <p:nvPr/>
        </p:nvSpPr>
        <p:spPr bwMode="auto">
          <a:xfrm>
            <a:off x="6588125" y="5879837"/>
            <a:ext cx="0" cy="119564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6" name="Text Box 178"/>
          <p:cNvSpPr txBox="1">
            <a:spLocks noChangeArrowheads="1"/>
          </p:cNvSpPr>
          <p:nvPr/>
        </p:nvSpPr>
        <p:spPr bwMode="auto">
          <a:xfrm>
            <a:off x="5846787" y="5235275"/>
            <a:ext cx="15144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NCIC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N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ational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rime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nformation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enter</a:t>
            </a:r>
          </a:p>
        </p:txBody>
      </p:sp>
      <p:sp>
        <p:nvSpPr>
          <p:cNvPr id="2227" name="Line 179"/>
          <p:cNvSpPr>
            <a:spLocks noChangeShapeType="1"/>
          </p:cNvSpPr>
          <p:nvPr/>
        </p:nvSpPr>
        <p:spPr bwMode="auto">
          <a:xfrm>
            <a:off x="8172450" y="5879837"/>
            <a:ext cx="0" cy="119564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8" name="Line 180"/>
          <p:cNvSpPr>
            <a:spLocks noChangeShapeType="1"/>
          </p:cNvSpPr>
          <p:nvPr/>
        </p:nvSpPr>
        <p:spPr bwMode="auto">
          <a:xfrm>
            <a:off x="2905522" y="4427994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29" name="Line 181"/>
          <p:cNvSpPr>
            <a:spLocks noChangeShapeType="1"/>
          </p:cNvSpPr>
          <p:nvPr/>
        </p:nvSpPr>
        <p:spPr bwMode="auto">
          <a:xfrm>
            <a:off x="4763467" y="4443869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30" name="Line 182"/>
          <p:cNvSpPr>
            <a:spLocks noChangeShapeType="1"/>
          </p:cNvSpPr>
          <p:nvPr/>
        </p:nvSpPr>
        <p:spPr bwMode="auto">
          <a:xfrm flipV="1">
            <a:off x="6084168" y="4990548"/>
            <a:ext cx="503957" cy="237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31" name="Line 183"/>
          <p:cNvSpPr>
            <a:spLocks noChangeShapeType="1"/>
          </p:cNvSpPr>
          <p:nvPr/>
        </p:nvSpPr>
        <p:spPr bwMode="auto">
          <a:xfrm>
            <a:off x="6084168" y="4299853"/>
            <a:ext cx="322" cy="69307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2232" name="Line 184"/>
          <p:cNvSpPr>
            <a:spLocks noChangeShapeType="1"/>
          </p:cNvSpPr>
          <p:nvPr/>
        </p:nvSpPr>
        <p:spPr bwMode="auto">
          <a:xfrm flipH="1">
            <a:off x="6588125" y="4992926"/>
            <a:ext cx="0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pic>
        <p:nvPicPr>
          <p:cNvPr id="84" name="Image 83" descr="E:\Cégep - police\Logo_crpq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05" y="1708403"/>
            <a:ext cx="1735334" cy="11537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87" name="Line 164">
            <a:extLst>
              <a:ext uri="{FF2B5EF4-FFF2-40B4-BE49-F238E27FC236}">
                <a16:creationId xmlns:a16="http://schemas.microsoft.com/office/drawing/2014/main" id="{195CA3BF-FCC5-4C53-96B1-D8F8CEF2F5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4359" y="3100136"/>
            <a:ext cx="968213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92" name="Text Box 111">
            <a:extLst>
              <a:ext uri="{FF2B5EF4-FFF2-40B4-BE49-F238E27FC236}">
                <a16:creationId xmlns:a16="http://schemas.microsoft.com/office/drawing/2014/main" id="{C55F4BF0-EF05-4F1F-ABFA-377A7A031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837" y="4626362"/>
            <a:ext cx="201612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Index général</a:t>
            </a:r>
          </a:p>
        </p:txBody>
      </p:sp>
      <p:sp>
        <p:nvSpPr>
          <p:cNvPr id="93" name="Line 148">
            <a:extLst>
              <a:ext uri="{FF2B5EF4-FFF2-40B4-BE49-F238E27FC236}">
                <a16:creationId xmlns:a16="http://schemas.microsoft.com/office/drawing/2014/main" id="{3F6FC64C-ECE5-4C81-BBB9-B88FD6252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0870" y="908720"/>
            <a:ext cx="38731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1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7"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0"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0"/>
                            </p:stCondLst>
                            <p:childTnLst>
                              <p:par>
                                <p:cTn id="16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00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4" grpId="0"/>
      <p:bldP spid="2066" grpId="0"/>
      <p:bldP spid="2131" grpId="0" animBg="1"/>
      <p:bldP spid="2132" grpId="0" animBg="1"/>
      <p:bldP spid="2133" grpId="0" animBg="1"/>
      <p:bldP spid="2134" grpId="0" animBg="1"/>
      <p:bldP spid="2135" grpId="0" animBg="1"/>
      <p:bldP spid="2136" grpId="0" animBg="1"/>
      <p:bldP spid="2137" grpId="0" animBg="1"/>
      <p:bldP spid="2142" grpId="0" animBg="1"/>
      <p:bldP spid="2144" grpId="0"/>
      <p:bldP spid="2148" grpId="0"/>
      <p:bldP spid="2152" grpId="0"/>
      <p:bldP spid="2155" grpId="0"/>
      <p:bldP spid="2158" grpId="0"/>
      <p:bldP spid="2159" grpId="0"/>
      <p:bldP spid="2161" grpId="0" animBg="1"/>
      <p:bldP spid="2163" grpId="0"/>
      <p:bldP spid="2164" grpId="0"/>
      <p:bldP spid="2174" grpId="0"/>
      <p:bldP spid="2183" grpId="0" animBg="1"/>
      <p:bldP spid="2187" grpId="0"/>
      <p:bldP spid="2189" grpId="0"/>
      <p:bldP spid="2193" grpId="0"/>
      <p:bldP spid="2194" grpId="0"/>
      <p:bldP spid="2196" grpId="0" animBg="1"/>
      <p:bldP spid="2199" grpId="0" animBg="1"/>
      <p:bldP spid="2200" grpId="0" animBg="1"/>
      <p:bldP spid="2201" grpId="0" animBg="1"/>
      <p:bldP spid="2202" grpId="0" animBg="1"/>
      <p:bldP spid="2205" grpId="0" animBg="1"/>
      <p:bldP spid="2206" grpId="0" animBg="1"/>
      <p:bldP spid="2207" grpId="0" animBg="1"/>
      <p:bldP spid="2211" grpId="0" animBg="1"/>
      <p:bldP spid="2212" grpId="0" animBg="1"/>
      <p:bldP spid="2216" grpId="0" animBg="1"/>
      <p:bldP spid="2217" grpId="0" animBg="1"/>
      <p:bldP spid="2218" grpId="0" animBg="1"/>
      <p:bldP spid="2220" grpId="0" animBg="1"/>
      <p:bldP spid="2221" grpId="0" animBg="1"/>
      <p:bldP spid="2223" grpId="0" animBg="1"/>
      <p:bldP spid="2226" grpId="0"/>
      <p:bldP spid="2227" grpId="0" animBg="1"/>
      <p:bldP spid="2229" grpId="0" animBg="1"/>
      <p:bldP spid="2230" grpId="0" animBg="1"/>
      <p:bldP spid="2231" grpId="0" animBg="1"/>
      <p:bldP spid="2232" grpId="0" animBg="1"/>
      <p:bldP spid="92" grpId="0"/>
      <p:bldP spid="9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2" name="Connecteur droit 2051">
            <a:extLst>
              <a:ext uri="{FF2B5EF4-FFF2-40B4-BE49-F238E27FC236}">
                <a16:creationId xmlns:a16="http://schemas.microsoft.com/office/drawing/2014/main" id="{2EFCD410-7A0E-4D4F-A64B-C5F7E3DF0975}"/>
              </a:ext>
            </a:extLst>
          </p:cNvPr>
          <p:cNvCxnSpPr>
            <a:stCxn id="54" idx="3"/>
            <a:endCxn id="4101" idx="1"/>
          </p:cNvCxnSpPr>
          <p:nvPr/>
        </p:nvCxnSpPr>
        <p:spPr>
          <a:xfrm flipV="1">
            <a:off x="2960430" y="4562056"/>
            <a:ext cx="984774" cy="32851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678980D7-D41E-4290-801B-408E2E418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47368"/>
            <a:ext cx="1772806" cy="88640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https://upload.wikimedia.org/wikipedia/commons/thumb/d/d9/Flag_of_Canada_%28Pantone%29.svg/1200px-Flag_of_Canada_%28Pantone%29.svg.png">
            <a:extLst>
              <a:ext uri="{FF2B5EF4-FFF2-40B4-BE49-F238E27FC236}">
                <a16:creationId xmlns:a16="http://schemas.microsoft.com/office/drawing/2014/main" id="{F10A257F-38DE-4747-A767-F86934C3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04" y="4118854"/>
            <a:ext cx="1772806" cy="88640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upload.wikimedia.org/wikipedia/commons/thumb/5/5f/Flag_of_Quebec.svg/langfr-225px-Flag_of_Quebec.svg.png">
            <a:extLst>
              <a:ext uri="{FF2B5EF4-FFF2-40B4-BE49-F238E27FC236}">
                <a16:creationId xmlns:a16="http://schemas.microsoft.com/office/drawing/2014/main" id="{6AA2CA33-0AAD-445D-B8CB-706326F1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34" y="1366258"/>
            <a:ext cx="1510944" cy="93583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1188046" y="1542049"/>
            <a:ext cx="16557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SAAQ</a:t>
            </a:r>
          </a:p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Société de l’Assurance</a:t>
            </a:r>
          </a:p>
          <a:p>
            <a:pPr algn="ctr" eaLnBrk="1" hangingPunct="1"/>
            <a:r>
              <a:rPr lang="fr-CA" altLang="fr-FR" sz="1000" b="1" dirty="0">
                <a:solidFill>
                  <a:schemeClr val="bg1"/>
                </a:solidFill>
              </a:rPr>
              <a:t>Automobile du Québec</a:t>
            </a:r>
          </a:p>
        </p:txBody>
      </p:sp>
      <p:sp>
        <p:nvSpPr>
          <p:cNvPr id="2098" name="Text Box 50"/>
          <p:cNvSpPr txBox="1">
            <a:spLocks noChangeArrowheads="1"/>
          </p:cNvSpPr>
          <p:nvPr/>
        </p:nvSpPr>
        <p:spPr bwMode="auto">
          <a:xfrm>
            <a:off x="7070523" y="1366258"/>
            <a:ext cx="1198562" cy="574675"/>
          </a:xfrm>
          <a:prstGeom prst="rect">
            <a:avLst/>
          </a:prstGeom>
          <a:solidFill>
            <a:srgbClr val="D7D7D7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Applications</a:t>
            </a:r>
          </a:p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opérationnelles</a:t>
            </a:r>
          </a:p>
          <a:p>
            <a:pPr algn="ctr"/>
            <a:r>
              <a:rPr lang="fr-CA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SQ et SM</a:t>
            </a:r>
          </a:p>
        </p:txBody>
      </p:sp>
      <p:sp>
        <p:nvSpPr>
          <p:cNvPr id="2140" name="Text Box 92"/>
          <p:cNvSpPr txBox="1">
            <a:spLocks noChangeArrowheads="1"/>
          </p:cNvSpPr>
          <p:nvPr/>
        </p:nvSpPr>
        <p:spPr bwMode="auto">
          <a:xfrm>
            <a:off x="4064845" y="4287418"/>
            <a:ext cx="15335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CIPC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entre d’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nformation</a:t>
            </a:r>
          </a:p>
          <a:p>
            <a:pPr algn="ctr"/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de la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P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olice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anadienne</a:t>
            </a:r>
          </a:p>
        </p:txBody>
      </p:sp>
      <p:sp>
        <p:nvSpPr>
          <p:cNvPr id="2143" name="Text Box 95"/>
          <p:cNvSpPr txBox="1">
            <a:spLocks noChangeArrowheads="1"/>
          </p:cNvSpPr>
          <p:nvPr/>
        </p:nvSpPr>
        <p:spPr bwMode="auto">
          <a:xfrm>
            <a:off x="1077995" y="2446106"/>
            <a:ext cx="19086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Immatriculation des véhicules</a:t>
            </a:r>
          </a:p>
          <a:p>
            <a:pPr eaLnBrk="1" hangingPunct="1"/>
            <a:r>
              <a:rPr lang="fr-CA" altLang="fr-FR" sz="900" b="1" dirty="0"/>
              <a:t>- Permis de conduire</a:t>
            </a:r>
          </a:p>
        </p:txBody>
      </p:sp>
      <p:sp>
        <p:nvSpPr>
          <p:cNvPr id="2156" name="Text Box 108"/>
          <p:cNvSpPr txBox="1">
            <a:spLocks noChangeArrowheads="1"/>
          </p:cNvSpPr>
          <p:nvPr/>
        </p:nvSpPr>
        <p:spPr bwMode="auto">
          <a:xfrm>
            <a:off x="4039445" y="5093331"/>
            <a:ext cx="1584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- Fichier des personnes</a:t>
            </a:r>
          </a:p>
          <a:p>
            <a:pPr eaLnBrk="1" hangingPunct="1"/>
            <a:r>
              <a:rPr lang="fr-CA" altLang="fr-FR" sz="900" b="1" dirty="0"/>
              <a:t>- Dossiers judiciaires</a:t>
            </a:r>
          </a:p>
          <a:p>
            <a:pPr eaLnBrk="1" hangingPunct="1"/>
            <a:r>
              <a:rPr lang="fr-CA" altLang="fr-FR" sz="900" b="1" dirty="0"/>
              <a:t>- Fichier des véhicules</a:t>
            </a:r>
          </a:p>
          <a:p>
            <a:pPr eaLnBrk="1" hangingPunct="1"/>
            <a:r>
              <a:rPr lang="fr-CA" altLang="fr-FR" sz="900" b="1" dirty="0"/>
              <a:t>- Fichier des biens</a:t>
            </a:r>
          </a:p>
        </p:txBody>
      </p:sp>
      <p:sp>
        <p:nvSpPr>
          <p:cNvPr id="2159" name="Text Box 111"/>
          <p:cNvSpPr txBox="1">
            <a:spLocks noChangeArrowheads="1"/>
          </p:cNvSpPr>
          <p:nvPr/>
        </p:nvSpPr>
        <p:spPr bwMode="auto">
          <a:xfrm>
            <a:off x="7236296" y="2047269"/>
            <a:ext cx="164147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fr-FR" sz="900" b="1" dirty="0"/>
              <a:t>Plaignant</a:t>
            </a:r>
          </a:p>
          <a:p>
            <a:pPr eaLnBrk="1" hangingPunct="1"/>
            <a:r>
              <a:rPr lang="fr-CA" altLang="fr-FR" sz="900" b="1" dirty="0"/>
              <a:t>Témoin</a:t>
            </a:r>
          </a:p>
          <a:p>
            <a:pPr eaLnBrk="1" hangingPunct="1"/>
            <a:r>
              <a:rPr lang="fr-CA" altLang="fr-FR" sz="900" b="1" dirty="0"/>
              <a:t>Victime</a:t>
            </a:r>
          </a:p>
        </p:txBody>
      </p:sp>
      <p:sp>
        <p:nvSpPr>
          <p:cNvPr id="2167" name="Text Box 119"/>
          <p:cNvSpPr txBox="1">
            <a:spLocks noChangeArrowheads="1"/>
          </p:cNvSpPr>
          <p:nvPr/>
        </p:nvSpPr>
        <p:spPr bwMode="auto">
          <a:xfrm>
            <a:off x="1210427" y="4479696"/>
            <a:ext cx="17272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SCIRAF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S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ystème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C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anadien</a:t>
            </a:r>
          </a:p>
          <a:p>
            <a:pPr algn="ctr"/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d’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I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nformation</a:t>
            </a:r>
          </a:p>
          <a:p>
            <a:pPr algn="ctr"/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R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elativement aux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A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rmes à </a:t>
            </a:r>
            <a:r>
              <a:rPr lang="fr-CH" altLang="fr-FR" sz="1000" b="1" dirty="0">
                <a:solidFill>
                  <a:schemeClr val="bg1"/>
                </a:solidFill>
                <a:latin typeface="Tahoma" panose="020B0604030504040204" pitchFamily="34" charset="0"/>
              </a:rPr>
              <a:t>F</a:t>
            </a:r>
            <a:r>
              <a:rPr lang="fr-CH" altLang="fr-FR" sz="1000" dirty="0">
                <a:solidFill>
                  <a:schemeClr val="bg1"/>
                </a:solidFill>
                <a:latin typeface="Tahoma" panose="020B0604030504040204" pitchFamily="34" charset="0"/>
              </a:rPr>
              <a:t>eu</a:t>
            </a:r>
          </a:p>
        </p:txBody>
      </p:sp>
      <p:sp>
        <p:nvSpPr>
          <p:cNvPr id="2169" name="Text Box 121"/>
          <p:cNvSpPr txBox="1">
            <a:spLocks noChangeArrowheads="1"/>
          </p:cNvSpPr>
          <p:nvPr/>
        </p:nvSpPr>
        <p:spPr bwMode="auto">
          <a:xfrm>
            <a:off x="1317583" y="5453371"/>
            <a:ext cx="1512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900" b="1" dirty="0"/>
              <a:t>Registre canadien des</a:t>
            </a:r>
          </a:p>
          <a:p>
            <a:pPr algn="ctr" eaLnBrk="1" hangingPunct="1"/>
            <a:r>
              <a:rPr lang="fr-CA" altLang="fr-FR" sz="900" b="1" dirty="0"/>
              <a:t>armes à feu en direct</a:t>
            </a:r>
          </a:p>
        </p:txBody>
      </p:sp>
      <p:sp>
        <p:nvSpPr>
          <p:cNvPr id="2216" name="Text Box 168"/>
          <p:cNvSpPr txBox="1">
            <a:spLocks noChangeArrowheads="1"/>
          </p:cNvSpPr>
          <p:nvPr/>
        </p:nvSpPr>
        <p:spPr bwMode="auto">
          <a:xfrm>
            <a:off x="1774955" y="17333"/>
            <a:ext cx="5594090" cy="683587"/>
          </a:xfrm>
          <a:prstGeom prst="rect">
            <a:avLst/>
          </a:prstGeom>
          <a:solidFill>
            <a:srgbClr val="D7D7D7"/>
          </a:solidFill>
          <a:ln w="76200" cmpd="tri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fr-CA" altLang="fr-FR" sz="2400" b="1" dirty="0">
                <a:solidFill>
                  <a:schemeClr val="bg1"/>
                </a:solidFill>
                <a:latin typeface="Tahoma" panose="020B0604030504040204" pitchFamily="34" charset="0"/>
              </a:rPr>
              <a:t>Plate forme CRPQ au quotidien</a:t>
            </a:r>
          </a:p>
        </p:txBody>
      </p:sp>
      <p:pic>
        <p:nvPicPr>
          <p:cNvPr id="84" name="Image 83" descr="E:\Cégep - police\Logo_crpq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40" y="2390779"/>
            <a:ext cx="1735334" cy="11537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C79B288-533F-498B-9BBA-6C9ECA75CA97}"/>
              </a:ext>
            </a:extLst>
          </p:cNvPr>
          <p:cNvCxnSpPr>
            <a:stCxn id="2098" idx="1"/>
          </p:cNvCxnSpPr>
          <p:nvPr/>
        </p:nvCxnSpPr>
        <p:spPr>
          <a:xfrm flipH="1">
            <a:off x="5699274" y="1653596"/>
            <a:ext cx="1371249" cy="73718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40D7B00-4D0F-4633-8D40-8766E741DB81}"/>
              </a:ext>
            </a:extLst>
          </p:cNvPr>
          <p:cNvCxnSpPr>
            <a:stCxn id="4098" idx="3"/>
          </p:cNvCxnSpPr>
          <p:nvPr/>
        </p:nvCxnSpPr>
        <p:spPr>
          <a:xfrm>
            <a:off x="2787778" y="1834174"/>
            <a:ext cx="1176162" cy="5566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Connecteur droit 2053">
            <a:extLst>
              <a:ext uri="{FF2B5EF4-FFF2-40B4-BE49-F238E27FC236}">
                <a16:creationId xmlns:a16="http://schemas.microsoft.com/office/drawing/2014/main" id="{22502708-87C5-4673-BD8D-94A1B033B99C}"/>
              </a:ext>
            </a:extLst>
          </p:cNvPr>
          <p:cNvCxnSpPr>
            <a:endCxn id="4101" idx="0"/>
          </p:cNvCxnSpPr>
          <p:nvPr/>
        </p:nvCxnSpPr>
        <p:spPr>
          <a:xfrm>
            <a:off x="4831607" y="3573016"/>
            <a:ext cx="0" cy="5458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25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2" grpId="0"/>
      <p:bldP spid="2098" grpId="0" animBg="1"/>
      <p:bldP spid="2140" grpId="0"/>
      <p:bldP spid="2143" grpId="0"/>
      <p:bldP spid="2156" grpId="0"/>
      <p:bldP spid="2159" grpId="0"/>
      <p:bldP spid="2167" grpId="0"/>
      <p:bldP spid="2169" grpId="0"/>
      <p:bldP spid="22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" t="831" r="1394" b="2216"/>
          <a:stretch/>
        </p:blipFill>
        <p:spPr>
          <a:xfrm>
            <a:off x="72000" y="9000"/>
            <a:ext cx="9000000" cy="6840000"/>
          </a:xfrm>
        </p:spPr>
      </p:pic>
    </p:spTree>
    <p:extLst>
      <p:ext uri="{BB962C8B-B14F-4D97-AF65-F5344CB8AC3E}">
        <p14:creationId xmlns:p14="http://schemas.microsoft.com/office/powerpoint/2010/main" val="192641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 preferRelativeResize="0"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1" t="3308" r="4885" b="29614"/>
          <a:stretch/>
        </p:blipFill>
        <p:spPr>
          <a:xfrm>
            <a:off x="72000" y="9000"/>
            <a:ext cx="9000000" cy="6840000"/>
          </a:xfrm>
          <a:ln>
            <a:solidFill>
              <a:schemeClr val="tx1"/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124308" y="645333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5" name="Rectangle : coins arrondis 2"/>
          <p:cNvSpPr/>
          <p:nvPr/>
        </p:nvSpPr>
        <p:spPr>
          <a:xfrm>
            <a:off x="1619672" y="980728"/>
            <a:ext cx="576064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3660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94223A-8F1C-409E-A62F-3F711ADD6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52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3C4C2A8-F105-455B-A958-238FF4CCF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8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B013D6-57CC-4844-AFD6-8E27B7065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29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BA8-954F-4B43-90C2-124752B41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2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95884-4428-48D6-89FB-18E992A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Le contexte du travail policier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0FF651-BE65-4BB8-AAF0-566494A7F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56" y="1600200"/>
            <a:ext cx="8507288" cy="4525963"/>
          </a:xfrm>
        </p:spPr>
        <p:txBody>
          <a:bodyPr>
            <a:normAutofit/>
          </a:bodyPr>
          <a:lstStyle/>
          <a:p>
            <a:r>
              <a:rPr lang="fr-CA" dirty="0"/>
              <a:t>La vérification de certains objets :</a:t>
            </a:r>
          </a:p>
          <a:p>
            <a:pPr lvl="1"/>
            <a:r>
              <a:rPr lang="fr-CA" dirty="0"/>
              <a:t>Est-ce un véhicule est volé ?</a:t>
            </a:r>
          </a:p>
          <a:p>
            <a:pPr lvl="1"/>
            <a:r>
              <a:rPr lang="fr-CA" dirty="0"/>
              <a:t>Les cellulaires retrouvés, sont-ils volés ?</a:t>
            </a:r>
          </a:p>
          <a:p>
            <a:pPr lvl="1"/>
            <a:r>
              <a:rPr lang="fr-CA" dirty="0"/>
              <a:t>À qui appartient cette arme à feu ?</a:t>
            </a:r>
          </a:p>
        </p:txBody>
      </p:sp>
    </p:spTree>
    <p:extLst>
      <p:ext uri="{BB962C8B-B14F-4D97-AF65-F5344CB8AC3E}">
        <p14:creationId xmlns:p14="http://schemas.microsoft.com/office/powerpoint/2010/main" val="275055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CB12BD0-A229-408A-9DEF-77A85586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9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Réponse IPPE à présenter - Word">
            <a:extLst>
              <a:ext uri="{FF2B5EF4-FFF2-40B4-BE49-F238E27FC236}">
                <a16:creationId xmlns:a16="http://schemas.microsoft.com/office/drawing/2014/main" id="{79C36125-6318-449F-A36E-0019B4D01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8" t="29521" r="32675" b="10505"/>
          <a:stretch/>
        </p:blipFill>
        <p:spPr>
          <a:xfrm>
            <a:off x="827584" y="532377"/>
            <a:ext cx="7488832" cy="57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0FBE8A-D230-41CB-B8BC-E3B89A98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1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49E451-22F9-4F3D-9337-4AC522792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42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Réponse FPS à présenter - Word">
            <a:extLst>
              <a:ext uri="{FF2B5EF4-FFF2-40B4-BE49-F238E27FC236}">
                <a16:creationId xmlns:a16="http://schemas.microsoft.com/office/drawing/2014/main" id="{D6854BBC-4AA9-4936-AF21-F6378E088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8" t="29521" r="30313" b="6116"/>
          <a:stretch/>
        </p:blipFill>
        <p:spPr>
          <a:xfrm>
            <a:off x="539552" y="260647"/>
            <a:ext cx="8064896" cy="6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191F256-AF98-4AB3-8E79-F7B898D99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901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8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2EE0E4F-8007-4450-A8AB-F5651E743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901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C9F50A4-06A0-4725-82D1-B3E1288E4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901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8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2F914EE-8EC8-473E-BBD7-ECFFF0B7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901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5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992EE6-66E5-41F6-B1DD-19B3725F8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901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7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95884-4428-48D6-89FB-18E992A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Le contexte du travail policier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0FF651-BE65-4BB8-AAF0-566494A7F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56" y="1600200"/>
            <a:ext cx="8507288" cy="4525963"/>
          </a:xfrm>
        </p:spPr>
        <p:txBody>
          <a:bodyPr>
            <a:normAutofit/>
          </a:bodyPr>
          <a:lstStyle/>
          <a:p>
            <a:r>
              <a:rPr lang="fr-CA" dirty="0"/>
              <a:t>En matière de sécurité routière :</a:t>
            </a:r>
          </a:p>
          <a:p>
            <a:pPr lvl="1"/>
            <a:r>
              <a:rPr lang="fr-CA" dirty="0"/>
              <a:t>Est-ce que cette personne détient un permis de conduire ?</a:t>
            </a:r>
          </a:p>
          <a:p>
            <a:pPr lvl="1"/>
            <a:r>
              <a:rPr lang="fr-CA" dirty="0"/>
              <a:t>Est-ce que ce véhicule a le droit de circuler ?</a:t>
            </a:r>
          </a:p>
          <a:p>
            <a:pPr lvl="1"/>
            <a:r>
              <a:rPr lang="fr-CA" dirty="0"/>
              <a:t>Qui est le propriétaire de ce véhicule ?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3A4FDD3-2A44-4179-A19F-7FA537AE9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00" y="4852376"/>
            <a:ext cx="2771800" cy="8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94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DBB84C-546F-42CC-822D-04DFB1B0E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901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0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3C7CD2-A714-40DF-8D21-454FB95C5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0"/>
            <a:ext cx="901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7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8DB44FF-5055-4E9D-A217-43303494F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" y="0"/>
            <a:ext cx="8985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2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964C263-F337-4BAF-9E87-2C3712313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9" t="6950" r="29919" b="20601"/>
          <a:stretch/>
        </p:blipFill>
        <p:spPr>
          <a:xfrm>
            <a:off x="2794752" y="44624"/>
            <a:ext cx="3554496" cy="6812784"/>
          </a:xfrm>
          <a:prstGeom prst="rect">
            <a:avLst/>
          </a:prstGeom>
        </p:spPr>
      </p:pic>
      <p:pic>
        <p:nvPicPr>
          <p:cNvPr id="1026" name="Picture 2" descr="http://intranet.cmaisonneuve.qc.ca/images/LogoCM/print/Logo-CM_CMYK_6X2.34_300dpi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r="5080"/>
          <a:stretch/>
        </p:blipFill>
        <p:spPr bwMode="auto">
          <a:xfrm>
            <a:off x="3183868" y="932467"/>
            <a:ext cx="2776264" cy="11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A120E9A-AEAE-4399-8CE1-49CF181E7C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68" y="1973109"/>
            <a:ext cx="2776265" cy="277840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CF46DE8-326F-4262-8EC6-148175DFE196}"/>
              </a:ext>
            </a:extLst>
          </p:cNvPr>
          <p:cNvSpPr txBox="1"/>
          <p:nvPr/>
        </p:nvSpPr>
        <p:spPr>
          <a:xfrm>
            <a:off x="3170929" y="4732817"/>
            <a:ext cx="2789203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chemeClr val="bg2">
                    <a:lumMod val="75000"/>
                  </a:schemeClr>
                </a:solidFill>
              </a:rPr>
              <a:t>Centre de Renseignement</a:t>
            </a:r>
          </a:p>
          <a:p>
            <a:pPr algn="ctr"/>
            <a:r>
              <a:rPr lang="fr-CA" b="1" dirty="0">
                <a:solidFill>
                  <a:schemeClr val="bg2">
                    <a:lumMod val="75000"/>
                  </a:schemeClr>
                </a:solidFill>
              </a:rPr>
              <a:t>Techniques Policières</a:t>
            </a:r>
          </a:p>
        </p:txBody>
      </p:sp>
    </p:spTree>
    <p:extLst>
      <p:ext uri="{BB962C8B-B14F-4D97-AF65-F5344CB8AC3E}">
        <p14:creationId xmlns:p14="http://schemas.microsoft.com/office/powerpoint/2010/main" val="142159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 site LeCorpsHumain.fr est à vendre | Le Corps Humain">
            <a:extLst>
              <a:ext uri="{FF2B5EF4-FFF2-40B4-BE49-F238E27FC236}">
                <a16:creationId xmlns:a16="http://schemas.microsoft.com/office/drawing/2014/main" id="{25E92F83-663A-4851-A76B-507F6356D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4714">
            <a:off x="971601" y="1376772"/>
            <a:ext cx="720079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5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ntranet.cmaisonneuve.qc.ca/images/LogoCM/print/Logo-CM_CMYK_6X2.34_300dp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060" y="2748084"/>
            <a:ext cx="3491880" cy="13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95884-4428-48D6-89FB-18E992A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Le contexte du travail policier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0FF651-BE65-4BB8-AAF0-566494A7F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56" y="1600200"/>
            <a:ext cx="8507288" cy="4525963"/>
          </a:xfrm>
        </p:spPr>
        <p:txBody>
          <a:bodyPr>
            <a:normAutofit/>
          </a:bodyPr>
          <a:lstStyle/>
          <a:p>
            <a:r>
              <a:rPr lang="fr-CA" dirty="0"/>
              <a:t>En matière d’enquête policière :</a:t>
            </a:r>
          </a:p>
          <a:p>
            <a:pPr lvl="1"/>
            <a:r>
              <a:rPr lang="fr-CA" dirty="0"/>
              <a:t>Cette personne a-t-elle déjà fait une plainte à la police ?</a:t>
            </a:r>
          </a:p>
          <a:p>
            <a:pPr lvl="1"/>
            <a:r>
              <a:rPr lang="fr-CA" dirty="0"/>
              <a:t>Est-ce que la police est déjà intervenu à cette adresse ?</a:t>
            </a:r>
          </a:p>
          <a:p>
            <a:pPr lvl="1"/>
            <a:r>
              <a:rPr lang="fr-CA" dirty="0"/>
              <a:t>Est-ce un membre du crime organisé ?</a:t>
            </a:r>
          </a:p>
        </p:txBody>
      </p:sp>
    </p:spTree>
    <p:extLst>
      <p:ext uri="{BB962C8B-B14F-4D97-AF65-F5344CB8AC3E}">
        <p14:creationId xmlns:p14="http://schemas.microsoft.com/office/powerpoint/2010/main" val="280144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D1EF0-4A88-4115-B947-A1773BD4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571625"/>
            <a:ext cx="83343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28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6" descr="Nouvelle image">
            <a:extLst>
              <a:ext uri="{FF2B5EF4-FFF2-40B4-BE49-F238E27FC236}">
                <a16:creationId xmlns:a16="http://schemas.microsoft.com/office/drawing/2014/main" id="{246F97C2-EAF0-4CEA-AD81-C32AE857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39" y="1281026"/>
            <a:ext cx="6612922" cy="429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3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82A45A7-7F33-478C-98C4-100DB7431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8" y="548680"/>
            <a:ext cx="8647705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3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DA2310-8AEF-42C9-A677-6A2D05BD3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68" y="638672"/>
            <a:ext cx="8366064" cy="55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418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</TotalTime>
  <Words>863</Words>
  <Application>Microsoft Office PowerPoint</Application>
  <PresentationFormat>Affichage à l'écran (4:3)</PresentationFormat>
  <Paragraphs>256</Paragraphs>
  <Slides>45</Slides>
  <Notes>14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0" baseType="lpstr">
      <vt:lpstr>Arial</vt:lpstr>
      <vt:lpstr>Calibri</vt:lpstr>
      <vt:lpstr>Tahoma</vt:lpstr>
      <vt:lpstr>Thème Office</vt:lpstr>
      <vt:lpstr>Image</vt:lpstr>
      <vt:lpstr>A la recherche d’un outil !</vt:lpstr>
      <vt:lpstr>Le contexte du travail policier</vt:lpstr>
      <vt:lpstr>Le contexte du travail policier</vt:lpstr>
      <vt:lpstr>Le contexte du travail policier</vt:lpstr>
      <vt:lpstr>Le contexte du travail policier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Salle de simulation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Familiale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Alain Coutu</dc:creator>
  <cp:lastModifiedBy>Alain Coutu</cp:lastModifiedBy>
  <cp:revision>111</cp:revision>
  <cp:lastPrinted>2017-12-04T15:16:04Z</cp:lastPrinted>
  <dcterms:created xsi:type="dcterms:W3CDTF">2010-07-26T02:37:07Z</dcterms:created>
  <dcterms:modified xsi:type="dcterms:W3CDTF">2022-01-24T16:12:27Z</dcterms:modified>
</cp:coreProperties>
</file>